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28" r:id="rId1"/>
  </p:sldMasterIdLst>
  <p:notesMasterIdLst>
    <p:notesMasterId r:id="rId18"/>
  </p:notesMasterIdLst>
  <p:handoutMasterIdLst>
    <p:handoutMasterId r:id="rId19"/>
  </p:handoutMasterIdLst>
  <p:sldIdLst>
    <p:sldId id="434" r:id="rId2"/>
    <p:sldId id="476" r:id="rId3"/>
    <p:sldId id="463" r:id="rId4"/>
    <p:sldId id="471" r:id="rId5"/>
    <p:sldId id="475" r:id="rId6"/>
    <p:sldId id="462" r:id="rId7"/>
    <p:sldId id="469" r:id="rId8"/>
    <p:sldId id="464" r:id="rId9"/>
    <p:sldId id="465" r:id="rId10"/>
    <p:sldId id="470" r:id="rId11"/>
    <p:sldId id="466" r:id="rId12"/>
    <p:sldId id="473" r:id="rId13"/>
    <p:sldId id="474" r:id="rId14"/>
    <p:sldId id="467" r:id="rId15"/>
    <p:sldId id="468" r:id="rId16"/>
    <p:sldId id="472" r:id="rId17"/>
  </p:sldIdLst>
  <p:sldSz cx="9144000" cy="6858000" type="screen4x3"/>
  <p:notesSz cx="9309100" cy="7023100"/>
  <p:embeddedFontLst>
    <p:embeddedFont>
      <p:font typeface="Lato" panose="020B060402020202020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15193D6-D4C5-F042-9CC0-3A8E0C772A59}">
          <p14:sldIdLst>
            <p14:sldId id="434"/>
            <p14:sldId id="476"/>
            <p14:sldId id="463"/>
            <p14:sldId id="471"/>
            <p14:sldId id="475"/>
            <p14:sldId id="462"/>
            <p14:sldId id="469"/>
            <p14:sldId id="464"/>
            <p14:sldId id="465"/>
            <p14:sldId id="470"/>
            <p14:sldId id="466"/>
            <p14:sldId id="473"/>
            <p14:sldId id="474"/>
            <p14:sldId id="467"/>
            <p14:sldId id="468"/>
            <p14:sldId id="47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12" userDrawn="1">
          <p15:clr>
            <a:srgbClr val="A4A3A4"/>
          </p15:clr>
        </p15:guide>
        <p15:guide id="2" pos="293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2633"/>
    <a:srgbClr val="F5F5F5"/>
    <a:srgbClr val="E59FA7"/>
    <a:srgbClr val="D35B69"/>
    <a:srgbClr val="E1BDF1"/>
    <a:srgbClr val="E8CCF4"/>
    <a:srgbClr val="FF0000"/>
    <a:srgbClr val="7030A0"/>
    <a:srgbClr val="C00000"/>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67" autoAdjust="0"/>
    <p:restoredTop sz="69329" autoAdjust="0"/>
  </p:normalViewPr>
  <p:slideViewPr>
    <p:cSldViewPr snapToGrid="0" snapToObjects="1">
      <p:cViewPr varScale="1">
        <p:scale>
          <a:sx n="60" d="100"/>
          <a:sy n="60" d="100"/>
        </p:scale>
        <p:origin x="1008" y="7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20" d="100"/>
        <a:sy n="120" d="100"/>
      </p:scale>
      <p:origin x="0" y="0"/>
    </p:cViewPr>
  </p:sorterViewPr>
  <p:notesViewPr>
    <p:cSldViewPr snapToGrid="0" snapToObjects="1" showGuides="1">
      <p:cViewPr>
        <p:scale>
          <a:sx n="100" d="100"/>
          <a:sy n="100" d="100"/>
        </p:scale>
        <p:origin x="1740" y="-204"/>
      </p:cViewPr>
      <p:guideLst>
        <p:guide orient="horz" pos="2212"/>
        <p:guide pos="29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838" cy="352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73675" y="0"/>
            <a:ext cx="4033838" cy="352425"/>
          </a:xfrm>
          <a:prstGeom prst="rect">
            <a:avLst/>
          </a:prstGeom>
        </p:spPr>
        <p:txBody>
          <a:bodyPr vert="horz" lIns="91440" tIns="45720" rIns="91440" bIns="45720" rtlCol="0"/>
          <a:lstStyle>
            <a:lvl1pPr algn="r">
              <a:defRPr sz="1200"/>
            </a:lvl1pPr>
          </a:lstStyle>
          <a:p>
            <a:fld id="{62DA1B9F-D113-45FC-8234-5D64022199EF}" type="datetimeFigureOut">
              <a:rPr lang="en-US" smtClean="0"/>
              <a:t>2016-04-21</a:t>
            </a:fld>
            <a:endParaRPr lang="en-US"/>
          </a:p>
        </p:txBody>
      </p:sp>
      <p:sp>
        <p:nvSpPr>
          <p:cNvPr id="4" name="Footer Placeholder 3"/>
          <p:cNvSpPr>
            <a:spLocks noGrp="1"/>
          </p:cNvSpPr>
          <p:nvPr>
            <p:ph type="ftr" sz="quarter" idx="2"/>
          </p:nvPr>
        </p:nvSpPr>
        <p:spPr>
          <a:xfrm>
            <a:off x="0" y="6670675"/>
            <a:ext cx="4033838" cy="352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73675" y="6670675"/>
            <a:ext cx="4033838" cy="352425"/>
          </a:xfrm>
          <a:prstGeom prst="rect">
            <a:avLst/>
          </a:prstGeom>
        </p:spPr>
        <p:txBody>
          <a:bodyPr vert="horz" lIns="91440" tIns="45720" rIns="91440" bIns="45720" rtlCol="0" anchor="b"/>
          <a:lstStyle>
            <a:lvl1pPr algn="r">
              <a:defRPr sz="1200"/>
            </a:lvl1pPr>
          </a:lstStyle>
          <a:p>
            <a:fld id="{528D3824-C9F1-46A5-9B7F-82590B66CE79}" type="slidenum">
              <a:rPr lang="en-US" smtClean="0"/>
              <a:t>‹#›</a:t>
            </a:fld>
            <a:endParaRPr lang="en-US"/>
          </a:p>
        </p:txBody>
      </p:sp>
    </p:spTree>
    <p:extLst>
      <p:ext uri="{BB962C8B-B14F-4D97-AF65-F5344CB8AC3E}">
        <p14:creationId xmlns:p14="http://schemas.microsoft.com/office/powerpoint/2010/main" val="3768994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804" cy="3521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73193" y="0"/>
            <a:ext cx="4033804" cy="352113"/>
          </a:xfrm>
          <a:prstGeom prst="rect">
            <a:avLst/>
          </a:prstGeom>
        </p:spPr>
        <p:txBody>
          <a:bodyPr vert="horz" lIns="91440" tIns="45720" rIns="91440" bIns="45720" rtlCol="0"/>
          <a:lstStyle>
            <a:lvl1pPr algn="r">
              <a:defRPr sz="1200"/>
            </a:lvl1pPr>
          </a:lstStyle>
          <a:p>
            <a:fld id="{0D925C76-C5A7-450C-816F-9C1A14D6B678}" type="datetimeFigureOut">
              <a:rPr lang="en-US" smtClean="0"/>
              <a:t>2016-04-21</a:t>
            </a:fld>
            <a:endParaRPr lang="en-US"/>
          </a:p>
        </p:txBody>
      </p:sp>
      <p:sp>
        <p:nvSpPr>
          <p:cNvPr id="4" name="Slide Image Placeholder 3"/>
          <p:cNvSpPr>
            <a:spLocks noGrp="1" noRot="1" noChangeAspect="1"/>
          </p:cNvSpPr>
          <p:nvPr>
            <p:ph type="sldImg" idx="2"/>
          </p:nvPr>
        </p:nvSpPr>
        <p:spPr>
          <a:xfrm>
            <a:off x="3074988" y="877888"/>
            <a:ext cx="3159125" cy="23701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069" y="3379807"/>
            <a:ext cx="7448963" cy="276540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70987"/>
            <a:ext cx="4033804" cy="3521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73193" y="6670987"/>
            <a:ext cx="4033804" cy="352113"/>
          </a:xfrm>
          <a:prstGeom prst="rect">
            <a:avLst/>
          </a:prstGeom>
        </p:spPr>
        <p:txBody>
          <a:bodyPr vert="horz" lIns="91440" tIns="45720" rIns="91440" bIns="45720" rtlCol="0" anchor="b"/>
          <a:lstStyle>
            <a:lvl1pPr algn="r">
              <a:defRPr sz="1200"/>
            </a:lvl1pPr>
          </a:lstStyle>
          <a:p>
            <a:fld id="{977A0964-5E89-448E-A606-8C6106752D93}" type="slidenum">
              <a:rPr lang="en-US" smtClean="0"/>
              <a:t>‹#›</a:t>
            </a:fld>
            <a:endParaRPr lang="en-US"/>
          </a:p>
        </p:txBody>
      </p:sp>
    </p:spTree>
    <p:extLst>
      <p:ext uri="{BB962C8B-B14F-4D97-AF65-F5344CB8AC3E}">
        <p14:creationId xmlns:p14="http://schemas.microsoft.com/office/powerpoint/2010/main" val="3219632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will guide you through the process of completing a Shipper’s Letter of Instructions.</a:t>
            </a:r>
          </a:p>
          <a:p>
            <a:endParaRPr lang="en-US" dirty="0"/>
          </a:p>
          <a:p>
            <a:r>
              <a:rPr lang="en-US" dirty="0" smtClean="0"/>
              <a:t>Please turn the volume up on your computer and play the slideshow.</a:t>
            </a:r>
          </a:p>
          <a:p>
            <a:endParaRPr lang="en-US" dirty="0"/>
          </a:p>
          <a:p>
            <a:r>
              <a:rPr lang="en-US" dirty="0" smtClean="0"/>
              <a:t>It is important that we obtain from YOU, the shipper, an SLI as it is your written instructions to Walker International Transportation, your freight forwarder, specifying the details of  the shipment as well as the handling requirements.</a:t>
            </a:r>
          </a:p>
          <a:p>
            <a:endParaRPr lang="en-US" dirty="0"/>
          </a:p>
          <a:p>
            <a:r>
              <a:rPr lang="en-US" dirty="0" smtClean="0"/>
              <a:t>Due to U.S. Government regulations, if we do not receive a properly completed and signed SLI, we are unable to arrange the transportation of your shipment. </a:t>
            </a:r>
            <a:endParaRPr lang="en-US" dirty="0"/>
          </a:p>
        </p:txBody>
      </p:sp>
      <p:sp>
        <p:nvSpPr>
          <p:cNvPr id="4" name="Slide Number Placeholder 3"/>
          <p:cNvSpPr>
            <a:spLocks noGrp="1"/>
          </p:cNvSpPr>
          <p:nvPr>
            <p:ph type="sldNum" sz="quarter" idx="10"/>
          </p:nvPr>
        </p:nvSpPr>
        <p:spPr/>
        <p:txBody>
          <a:bodyPr/>
          <a:lstStyle/>
          <a:p>
            <a:fld id="{977A0964-5E89-448E-A606-8C6106752D93}" type="slidenum">
              <a:rPr lang="en-US" smtClean="0"/>
              <a:t>1</a:t>
            </a:fld>
            <a:endParaRPr lang="en-US"/>
          </a:p>
        </p:txBody>
      </p:sp>
    </p:spTree>
    <p:extLst>
      <p:ext uri="{BB962C8B-B14F-4D97-AF65-F5344CB8AC3E}">
        <p14:creationId xmlns:p14="http://schemas.microsoft.com/office/powerpoint/2010/main" val="3555890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9551" y="3379807"/>
            <a:ext cx="8848724" cy="3291180"/>
          </a:xfrm>
        </p:spPr>
        <p:txBody>
          <a:bodyPr/>
          <a:lstStyle/>
          <a:p>
            <a:r>
              <a:rPr lang="en-US" b="1" dirty="0"/>
              <a:t>INSTRUCTIONS to FORWARDER </a:t>
            </a:r>
            <a:r>
              <a:rPr lang="en-US" dirty="0" smtClean="0"/>
              <a:t>: </a:t>
            </a:r>
            <a:r>
              <a:rPr lang="en-US" dirty="0"/>
              <a:t>indicate in this field all particular handling instructions that you require.  For example, temperature range or minimum/maximum temperature requirements.  If DG indicate the UN # and packing instruction.</a:t>
            </a:r>
          </a:p>
          <a:p>
            <a:r>
              <a:rPr lang="en-US" dirty="0"/>
              <a:t> </a:t>
            </a:r>
          </a:p>
          <a:p>
            <a:r>
              <a:rPr lang="en-US" b="1" dirty="0"/>
              <a:t>Field </a:t>
            </a:r>
            <a:r>
              <a:rPr lang="en-US" b="1" dirty="0" smtClean="0"/>
              <a:t>20:  </a:t>
            </a:r>
            <a:r>
              <a:rPr lang="en-US" dirty="0"/>
              <a:t>Declared Value for Carriage    If you do not wish to accept the limits on the carrier’s legal liability as specified in the Terms and Conditions, then you may indicate a declared value for carriage which will include an additional fee for the cost of transportation.  Please note that this is not the same as purchasing “all risk insurance”.  We recommend that “all risk” insurance be purchased for your shipment to make you financially whole in the event that the shipment is not delivered at destination in good order.  Walker International can arrange insurance for you.</a:t>
            </a:r>
          </a:p>
          <a:p>
            <a:r>
              <a:rPr lang="en-US" b="1" dirty="0"/>
              <a:t>Field </a:t>
            </a:r>
            <a:r>
              <a:rPr lang="en-US" b="1" dirty="0" smtClean="0"/>
              <a:t>21: </a:t>
            </a:r>
            <a:r>
              <a:rPr lang="en-US" dirty="0"/>
              <a:t>Request for insurance   If you would like to purchase ALL Risk Insurance, please check YES.</a:t>
            </a:r>
          </a:p>
          <a:p>
            <a:r>
              <a:rPr lang="en-US" b="1" dirty="0"/>
              <a:t>Field 21 </a:t>
            </a:r>
            <a:r>
              <a:rPr lang="en-US" b="1" dirty="0" smtClean="0"/>
              <a:t>A:     </a:t>
            </a:r>
            <a:r>
              <a:rPr lang="en-US" dirty="0"/>
              <a:t>Indicate the amount to be insured.  All insurance is subject to acceptance by the Insurance Carrier’s underwriters.  Your Walker representative can inform you the cost for insurance.</a:t>
            </a:r>
          </a:p>
          <a:p>
            <a:r>
              <a:rPr lang="en-US" b="1" dirty="0"/>
              <a:t>Field </a:t>
            </a:r>
            <a:r>
              <a:rPr lang="en-US" b="1" dirty="0" smtClean="0"/>
              <a:t>22: </a:t>
            </a:r>
            <a:r>
              <a:rPr lang="en-US" dirty="0"/>
              <a:t>Transport Mode  -- please indicate the mode of transport – air, ocean, truck, rail</a:t>
            </a:r>
          </a:p>
          <a:p>
            <a:r>
              <a:rPr lang="en-US" b="1" dirty="0"/>
              <a:t>Field </a:t>
            </a:r>
            <a:r>
              <a:rPr lang="en-US" b="1" dirty="0" smtClean="0"/>
              <a:t>23: </a:t>
            </a:r>
            <a:r>
              <a:rPr lang="en-US" dirty="0" smtClean="0"/>
              <a:t>Incoterms </a:t>
            </a:r>
            <a:r>
              <a:rPr lang="en-US" dirty="0"/>
              <a:t>– indicate the International Commercial Terms applicable to the shipment.  EXW = </a:t>
            </a:r>
            <a:r>
              <a:rPr lang="en-US" dirty="0" err="1"/>
              <a:t>Exworks</a:t>
            </a:r>
            <a:r>
              <a:rPr lang="en-US" dirty="0"/>
              <a:t>; FCA = Free Carrier; Details on the Incoterms may be found at </a:t>
            </a:r>
          </a:p>
          <a:p>
            <a:r>
              <a:rPr lang="en-US" b="1" dirty="0"/>
              <a:t>http://www.foreign-trade.com/reference/incoterms.cfm</a:t>
            </a:r>
            <a:endParaRPr lang="en-US" dirty="0"/>
          </a:p>
          <a:p>
            <a:r>
              <a:rPr lang="en-US" b="1" dirty="0"/>
              <a:t>Field </a:t>
            </a:r>
            <a:r>
              <a:rPr lang="en-US" b="1" dirty="0" smtClean="0"/>
              <a:t>24:  </a:t>
            </a:r>
            <a:r>
              <a:rPr lang="en-US" dirty="0" smtClean="0"/>
              <a:t>TIB/CARNET </a:t>
            </a:r>
            <a:r>
              <a:rPr lang="en-US" dirty="0"/>
              <a:t>--     Is this shipment a Temporary Import under Bond  (TIB) movement or covered by a Carnet?</a:t>
            </a:r>
          </a:p>
          <a:p>
            <a:r>
              <a:rPr lang="en-US" dirty="0"/>
              <a:t>Yes/NO --  if YES is indicated the entry or CARNET number must be entered into Field 17.</a:t>
            </a:r>
          </a:p>
          <a:p>
            <a:endParaRPr lang="en-US" dirty="0"/>
          </a:p>
        </p:txBody>
      </p:sp>
      <p:sp>
        <p:nvSpPr>
          <p:cNvPr id="4" name="Slide Number Placeholder 3"/>
          <p:cNvSpPr>
            <a:spLocks noGrp="1"/>
          </p:cNvSpPr>
          <p:nvPr>
            <p:ph type="sldNum" sz="quarter" idx="10"/>
          </p:nvPr>
        </p:nvSpPr>
        <p:spPr/>
        <p:txBody>
          <a:bodyPr/>
          <a:lstStyle/>
          <a:p>
            <a:fld id="{977A0964-5E89-448E-A606-8C6106752D93}" type="slidenum">
              <a:rPr lang="en-US" smtClean="0"/>
              <a:t>10</a:t>
            </a:fld>
            <a:endParaRPr lang="en-US"/>
          </a:p>
        </p:txBody>
      </p:sp>
    </p:spTree>
    <p:extLst>
      <p:ext uri="{BB962C8B-B14F-4D97-AF65-F5344CB8AC3E}">
        <p14:creationId xmlns:p14="http://schemas.microsoft.com/office/powerpoint/2010/main" val="910099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4325" y="3314699"/>
            <a:ext cx="8753475" cy="3533776"/>
          </a:xfrm>
        </p:spPr>
        <p:txBody>
          <a:bodyPr/>
          <a:lstStyle/>
          <a:p>
            <a:r>
              <a:rPr lang="en-US" b="1" dirty="0"/>
              <a:t>Field </a:t>
            </a:r>
            <a:r>
              <a:rPr lang="en-US" b="1" dirty="0" smtClean="0"/>
              <a:t>25: </a:t>
            </a:r>
            <a:r>
              <a:rPr lang="en-US" dirty="0" smtClean="0"/>
              <a:t>Domestic </a:t>
            </a:r>
            <a:r>
              <a:rPr lang="en-US" dirty="0"/>
              <a:t>or Foreign (D/F) – indicate the origin  - Domestic or Foreign (D or F)… Goods are considered Domestic if the merchandise was grown, produced, or manufactured in the US (including imported merchandise that was enhanced in value or change in form from which it was imported by manufacturing or processing in the USA…   for example, a computer consisting of foreign made parts, but assembled in the USA would be classified as domestic as the various parts were put together here which increased their value.)</a:t>
            </a:r>
          </a:p>
          <a:p>
            <a:r>
              <a:rPr lang="en-US" dirty="0"/>
              <a:t> </a:t>
            </a:r>
          </a:p>
          <a:p>
            <a:r>
              <a:rPr lang="en-US" b="1" dirty="0"/>
              <a:t>Field </a:t>
            </a:r>
            <a:r>
              <a:rPr lang="en-US" b="1" dirty="0" smtClean="0"/>
              <a:t>26: </a:t>
            </a:r>
            <a:r>
              <a:rPr lang="en-US" dirty="0" smtClean="0"/>
              <a:t>Schedule </a:t>
            </a:r>
            <a:r>
              <a:rPr lang="en-US" dirty="0"/>
              <a:t>B/ HTS Number and commercial commodity description.  For vehicles include VIN/YEAR/MAKE/MODEL/Vehicle Title Number.   Indicate, if known the Schedule B number.  Also state a COMMERCIAL commodity description – possibly the description used on the commercial invoice or packing list.  Do NOT use the Schedule B description.  </a:t>
            </a:r>
          </a:p>
          <a:p>
            <a:r>
              <a:rPr lang="en-US" dirty="0"/>
              <a:t> </a:t>
            </a:r>
          </a:p>
          <a:p>
            <a:r>
              <a:rPr lang="en-US" b="1" dirty="0"/>
              <a:t>Field </a:t>
            </a:r>
            <a:r>
              <a:rPr lang="en-US" b="1" dirty="0" smtClean="0"/>
              <a:t>27: </a:t>
            </a:r>
            <a:r>
              <a:rPr lang="en-US" dirty="0" smtClean="0"/>
              <a:t>Quantity </a:t>
            </a:r>
            <a:r>
              <a:rPr lang="en-US" dirty="0"/>
              <a:t>in Schedule B/ HTS Units  ….. Note that the Schedule B Units may NOT be the weight of the shipment (field 29).  It could be the number of actual units (possibly pieces) or some other quantity as specified in the Schedule B.   </a:t>
            </a:r>
          </a:p>
          <a:p>
            <a:r>
              <a:rPr lang="en-US" dirty="0"/>
              <a:t>  </a:t>
            </a:r>
          </a:p>
          <a:p>
            <a:r>
              <a:rPr lang="en-US" b="1" dirty="0"/>
              <a:t>Field </a:t>
            </a:r>
            <a:r>
              <a:rPr lang="en-US" b="1" dirty="0" smtClean="0"/>
              <a:t>28: </a:t>
            </a:r>
            <a:r>
              <a:rPr lang="en-US" dirty="0" smtClean="0"/>
              <a:t>DDTC </a:t>
            </a:r>
            <a:r>
              <a:rPr lang="en-US" dirty="0"/>
              <a:t>Quantity and DDTC Unit of Measure</a:t>
            </a:r>
          </a:p>
          <a:p>
            <a:r>
              <a:rPr lang="en-US" dirty="0"/>
              <a:t>DDTC = Directorate of Defense Trade Controls, Department of State.  If the shipment is covered by a DDTC license or license exemption type, the DDTC Quantity (units of measure) which may be different from the Schedule B Quantity, is to be reflected here.  This quantity may be found on the Export Authorization or under the ITAR exemption.</a:t>
            </a:r>
          </a:p>
          <a:p>
            <a:r>
              <a:rPr lang="en-US" b="1" dirty="0" smtClean="0"/>
              <a:t>Field 29: </a:t>
            </a:r>
            <a:r>
              <a:rPr lang="en-US" dirty="0" smtClean="0"/>
              <a:t>Shipping </a:t>
            </a:r>
            <a:r>
              <a:rPr lang="en-US" dirty="0"/>
              <a:t>Weight (IN KG)  -- this is the actual weight of the shipment, including the packaging and skids.  The weight is to be report in Kilos.</a:t>
            </a:r>
          </a:p>
          <a:p>
            <a:r>
              <a:rPr lang="en-US" dirty="0"/>
              <a:t> </a:t>
            </a:r>
          </a:p>
          <a:p>
            <a:endParaRPr lang="en-US" dirty="0"/>
          </a:p>
        </p:txBody>
      </p:sp>
      <p:sp>
        <p:nvSpPr>
          <p:cNvPr id="4" name="Slide Number Placeholder 3"/>
          <p:cNvSpPr>
            <a:spLocks noGrp="1"/>
          </p:cNvSpPr>
          <p:nvPr>
            <p:ph type="sldNum" sz="quarter" idx="10"/>
          </p:nvPr>
        </p:nvSpPr>
        <p:spPr/>
        <p:txBody>
          <a:bodyPr/>
          <a:lstStyle/>
          <a:p>
            <a:fld id="{977A0964-5E89-448E-A606-8C6106752D93}" type="slidenum">
              <a:rPr lang="en-US" smtClean="0"/>
              <a:t>11</a:t>
            </a:fld>
            <a:endParaRPr lang="en-US"/>
          </a:p>
        </p:txBody>
      </p:sp>
    </p:spTree>
    <p:extLst>
      <p:ext uri="{BB962C8B-B14F-4D97-AF65-F5344CB8AC3E}">
        <p14:creationId xmlns:p14="http://schemas.microsoft.com/office/powerpoint/2010/main" val="138630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7651" y="3248025"/>
            <a:ext cx="8829674" cy="2897188"/>
          </a:xfrm>
        </p:spPr>
        <p:txBody>
          <a:bodyPr/>
          <a:lstStyle/>
          <a:p>
            <a:r>
              <a:rPr lang="en-US" sz="1050" b="1" kern="1200" dirty="0" smtClean="0">
                <a:solidFill>
                  <a:schemeClr val="tx1"/>
                </a:solidFill>
                <a:effectLst/>
                <a:latin typeface="+mn-lt"/>
                <a:ea typeface="+mn-ea"/>
                <a:cs typeface="+mn-cs"/>
              </a:rPr>
              <a:t>Field 30:</a:t>
            </a:r>
            <a:r>
              <a:rPr lang="en-US" sz="1050" kern="1200" dirty="0" smtClean="0">
                <a:solidFill>
                  <a:schemeClr val="tx1"/>
                </a:solidFill>
                <a:effectLst/>
                <a:latin typeface="+mn-lt"/>
                <a:ea typeface="+mn-ea"/>
                <a:cs typeface="+mn-cs"/>
              </a:rPr>
              <a:t>  ECCN, EAR99 or USML Category No</a:t>
            </a:r>
          </a:p>
          <a:p>
            <a:r>
              <a:rPr lang="en-US" sz="1050" kern="1200" dirty="0" smtClean="0">
                <a:solidFill>
                  <a:schemeClr val="tx1"/>
                </a:solidFill>
                <a:effectLst/>
                <a:latin typeface="+mn-lt"/>
                <a:ea typeface="+mn-ea"/>
                <a:cs typeface="+mn-cs"/>
              </a:rPr>
              <a:t>	ECCN = Export Control Classification Number          USML = United States Munitions List</a:t>
            </a:r>
          </a:p>
          <a:p>
            <a:r>
              <a:rPr lang="en-US" sz="1050" kern="1200" dirty="0" smtClean="0">
                <a:solidFill>
                  <a:schemeClr val="tx1"/>
                </a:solidFill>
                <a:effectLst/>
                <a:latin typeface="+mn-lt"/>
                <a:ea typeface="+mn-ea"/>
                <a:cs typeface="+mn-cs"/>
              </a:rPr>
              <a:t>EAR99 is the general “catch-all” classification number assigned to any item that is subject to the EAR but that does not have a specific export control classification number listed in the Commerce Control list. By far, the vast majority of U.S. origin goods are classified as EAR99, and under most circumstances, do not require a license for export. The Commerce</a:t>
            </a:r>
            <a:r>
              <a:rPr lang="en-US" sz="1050" kern="1200" baseline="0" dirty="0" smtClean="0">
                <a:solidFill>
                  <a:schemeClr val="tx1"/>
                </a:solidFill>
                <a:effectLst/>
                <a:latin typeface="+mn-lt"/>
                <a:ea typeface="+mn-ea"/>
                <a:cs typeface="+mn-cs"/>
              </a:rPr>
              <a:t> Control List can be found in the Code of Federal Regulations   15CFR744.</a:t>
            </a:r>
            <a:endParaRPr lang="en-US" sz="1050" kern="1200" dirty="0" smtClean="0">
              <a:solidFill>
                <a:schemeClr val="tx1"/>
              </a:solidFill>
              <a:effectLst/>
              <a:latin typeface="+mn-lt"/>
              <a:ea typeface="+mn-ea"/>
              <a:cs typeface="+mn-cs"/>
            </a:endParaRPr>
          </a:p>
          <a:p>
            <a:r>
              <a:rPr lang="en-US" sz="1050" kern="1200" dirty="0" smtClean="0">
                <a:solidFill>
                  <a:schemeClr val="tx1"/>
                </a:solidFill>
                <a:effectLst/>
                <a:latin typeface="+mn-lt"/>
                <a:ea typeface="+mn-ea"/>
                <a:cs typeface="+mn-cs"/>
              </a:rPr>
              <a:t>For commodities subject to the EAR (Export Administration Regulations), indicate EAR9 or report the ECCN number.  ECCN is required if: Goods are being exported under a BIS license or license exception or the goods are classified on the CCL (commerce control list)have a reason for control other than Anti-terrorism and are being exported as NLR (No License Required).</a:t>
            </a:r>
          </a:p>
          <a:p>
            <a:r>
              <a:rPr lang="en-US" sz="1050" kern="1200" dirty="0" smtClean="0">
                <a:solidFill>
                  <a:schemeClr val="tx1"/>
                </a:solidFill>
                <a:effectLst/>
                <a:latin typeface="+mn-lt"/>
                <a:ea typeface="+mn-ea"/>
                <a:cs typeface="+mn-cs"/>
              </a:rPr>
              <a:t>For commodities subject to the ITAR, report the U.S. Munitions List (USML) category.</a:t>
            </a:r>
          </a:p>
          <a:p>
            <a:r>
              <a:rPr lang="en-US" sz="1050" b="1" kern="1200" dirty="0" smtClean="0">
                <a:solidFill>
                  <a:schemeClr val="tx1"/>
                </a:solidFill>
                <a:effectLst/>
                <a:latin typeface="+mn-lt"/>
                <a:ea typeface="+mn-ea"/>
                <a:cs typeface="+mn-cs"/>
              </a:rPr>
              <a:t>Field 31: </a:t>
            </a:r>
            <a:r>
              <a:rPr lang="en-US" sz="1050" kern="1200" dirty="0" smtClean="0">
                <a:solidFill>
                  <a:schemeClr val="tx1"/>
                </a:solidFill>
                <a:effectLst/>
                <a:latin typeface="+mn-lt"/>
                <a:ea typeface="+mn-ea"/>
                <a:cs typeface="+mn-cs"/>
              </a:rPr>
              <a:t>SME = Significant Military Equipment.  This term is used to designate articles on the USML for which special export controls are warranted because of their capacity for substantial military utility or capability.  If the DDTC license or license exemption type was selected, indicate if the commodity is considered SME.   Y/N</a:t>
            </a:r>
          </a:p>
          <a:p>
            <a:r>
              <a:rPr lang="en-US" sz="1050" b="1" kern="1200" dirty="0" smtClean="0">
                <a:solidFill>
                  <a:schemeClr val="tx1"/>
                </a:solidFill>
                <a:effectLst/>
                <a:latin typeface="+mn-lt"/>
                <a:ea typeface="+mn-ea"/>
                <a:cs typeface="+mn-cs"/>
              </a:rPr>
              <a:t>Field 32:  </a:t>
            </a:r>
            <a:r>
              <a:rPr lang="en-US" sz="1050" kern="1200" dirty="0" smtClean="0">
                <a:solidFill>
                  <a:schemeClr val="tx1"/>
                </a:solidFill>
                <a:effectLst/>
                <a:latin typeface="+mn-lt"/>
                <a:ea typeface="+mn-ea"/>
                <a:cs typeface="+mn-cs"/>
              </a:rPr>
              <a:t>Export license No, License Exception Symbol, DDTC Exemption NO, DDTC ACM No or NLR</a:t>
            </a:r>
          </a:p>
          <a:p>
            <a:r>
              <a:rPr lang="en-US" sz="1050" kern="1200" dirty="0" smtClean="0">
                <a:solidFill>
                  <a:schemeClr val="tx1"/>
                </a:solidFill>
                <a:effectLst/>
                <a:latin typeface="+mn-lt"/>
                <a:ea typeface="+mn-ea"/>
                <a:cs typeface="+mn-cs"/>
              </a:rPr>
              <a:t>Indicate as applicable:  validated license number ( Department of Treasury, OFAC (office of foreign assets control), Department of Justice, DEA (Drug enforcement agency permit),or any other export license number issued by a Federal government agency.</a:t>
            </a:r>
          </a:p>
          <a:p>
            <a:r>
              <a:rPr lang="en-US" sz="1050" kern="1200" dirty="0" smtClean="0">
                <a:solidFill>
                  <a:schemeClr val="tx1"/>
                </a:solidFill>
                <a:effectLst/>
                <a:latin typeface="+mn-lt"/>
                <a:ea typeface="+mn-ea"/>
                <a:cs typeface="+mn-cs"/>
              </a:rPr>
              <a:t>Consult the AES Direct website at HTTPS://aesdirect.census.gov/support/reference.html</a:t>
            </a:r>
            <a:r>
              <a:rPr lang="en-US" sz="1050" kern="1200" baseline="0" dirty="0" smtClean="0">
                <a:solidFill>
                  <a:schemeClr val="tx1"/>
                </a:solidFill>
                <a:effectLst/>
                <a:latin typeface="+mn-lt"/>
                <a:ea typeface="+mn-ea"/>
                <a:cs typeface="+mn-cs"/>
              </a:rPr>
              <a:t> for descriptions for all the applicable codes for </a:t>
            </a:r>
            <a:r>
              <a:rPr lang="en-US" sz="1050" kern="1200" dirty="0" smtClean="0">
                <a:solidFill>
                  <a:schemeClr val="tx1"/>
                </a:solidFill>
                <a:effectLst/>
                <a:latin typeface="+mn-lt"/>
                <a:ea typeface="+mn-ea"/>
                <a:cs typeface="+mn-cs"/>
              </a:rPr>
              <a:t>Department of Commerce CCL (Commerce Control list) or the State Department, Office of Defense Trade Controls, USML, License Exception symbols – EAR license exceptions are BAG (baggage), GFT (gift parcels and humanitarian donations); AVS (aircraft and Vessels); GOV (governments and international organizations); TSR (technology and software under restriction) TMP (Temporary Imports, Exports and re-exports.  ( EAR – 740.1; 740.2; 758.1 )</a:t>
            </a:r>
          </a:p>
          <a:p>
            <a:r>
              <a:rPr lang="en-US" sz="1050" kern="1200" dirty="0" smtClean="0">
                <a:solidFill>
                  <a:schemeClr val="tx1"/>
                </a:solidFill>
                <a:effectLst/>
                <a:latin typeface="+mn-lt"/>
                <a:ea typeface="+mn-ea"/>
                <a:cs typeface="+mn-cs"/>
              </a:rPr>
              <a:t>Enter NLR indicator (No License Required) when items that are being exported are subject to the EAR but not listed on the CCL (Commerce Control list) – these are items that are normally classified as EAR99.</a:t>
            </a:r>
          </a:p>
          <a:p>
            <a:r>
              <a:rPr lang="en-US" sz="105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77A0964-5E89-448E-A606-8C6106752D93}" type="slidenum">
              <a:rPr lang="en-US" smtClean="0"/>
              <a:t>12</a:t>
            </a:fld>
            <a:endParaRPr lang="en-US"/>
          </a:p>
        </p:txBody>
      </p:sp>
    </p:spTree>
    <p:extLst>
      <p:ext uri="{BB962C8B-B14F-4D97-AF65-F5344CB8AC3E}">
        <p14:creationId xmlns:p14="http://schemas.microsoft.com/office/powerpoint/2010/main" val="932068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Field 33: Value at the Port of Export (US Dollars).  The value indicated in this field is the selling price or cost (if not sold) and is to include Inland Freight (pre-export), insurance and any other charges or expenses to the US port of export.  Report one value for each Schedule B number.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Field 34:  License Value by item (if applicable) (in USD)   If the goods are being exported under an export license, the license value is to be reflected.  The license value is limited to the value of the goods being exported (excluding domestic freight, insurance or other charges)   This value will generally be less than the value indicated in Field 33.</a:t>
            </a:r>
          </a:p>
          <a:p>
            <a:endParaRPr lang="en-US" dirty="0"/>
          </a:p>
        </p:txBody>
      </p:sp>
      <p:sp>
        <p:nvSpPr>
          <p:cNvPr id="4" name="Slide Number Placeholder 3"/>
          <p:cNvSpPr>
            <a:spLocks noGrp="1"/>
          </p:cNvSpPr>
          <p:nvPr>
            <p:ph type="sldNum" sz="quarter" idx="10"/>
          </p:nvPr>
        </p:nvSpPr>
        <p:spPr/>
        <p:txBody>
          <a:bodyPr/>
          <a:lstStyle/>
          <a:p>
            <a:fld id="{977A0964-5E89-448E-A606-8C6106752D93}" type="slidenum">
              <a:rPr lang="en-US" smtClean="0"/>
              <a:t>13</a:t>
            </a:fld>
            <a:endParaRPr lang="en-US"/>
          </a:p>
        </p:txBody>
      </p:sp>
    </p:spTree>
    <p:extLst>
      <p:ext uri="{BB962C8B-B14F-4D97-AF65-F5344CB8AC3E}">
        <p14:creationId xmlns:p14="http://schemas.microsoft.com/office/powerpoint/2010/main" val="125155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Field 35: </a:t>
            </a:r>
            <a:r>
              <a:rPr lang="en-US" sz="1200" kern="1200" dirty="0" smtClean="0">
                <a:solidFill>
                  <a:schemeClr val="tx1"/>
                </a:solidFill>
                <a:effectLst/>
                <a:latin typeface="+mn-lt"/>
                <a:ea typeface="+mn-ea"/>
                <a:cs typeface="+mn-cs"/>
              </a:rPr>
              <a:t>DDTC applicant registration number,  For shipments where a DDTC license or license exemption applies, the registration number that has been established by the DDTC for the exporter is to be inserted in field 35.</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Field 36: </a:t>
            </a:r>
            <a:r>
              <a:rPr lang="en-US" sz="1200" kern="1200" dirty="0" smtClean="0">
                <a:solidFill>
                  <a:schemeClr val="tx1"/>
                </a:solidFill>
                <a:effectLst/>
                <a:latin typeface="+mn-lt"/>
                <a:ea typeface="+mn-ea"/>
                <a:cs typeface="+mn-cs"/>
              </a:rPr>
              <a:t>eligible party certification (Y/N)</a:t>
            </a:r>
          </a:p>
          <a:p>
            <a:r>
              <a:rPr lang="en-US" sz="1200" kern="1200" dirty="0" smtClean="0">
                <a:solidFill>
                  <a:schemeClr val="tx1"/>
                </a:solidFill>
                <a:effectLst/>
                <a:latin typeface="+mn-lt"/>
                <a:ea typeface="+mn-ea"/>
                <a:cs typeface="+mn-cs"/>
              </a:rPr>
              <a:t>If a DDTC license exemption applies, the exporter must certify if he/she is an eligible party to participate in defense trade.  If the exporter is not eligible, the shipment cannot be exported.</a:t>
            </a:r>
          </a:p>
          <a:p>
            <a:r>
              <a:rPr lang="en-US" sz="1200" b="1" kern="1200" dirty="0" smtClean="0">
                <a:solidFill>
                  <a:schemeClr val="tx1"/>
                </a:solidFill>
                <a:effectLst/>
                <a:latin typeface="+mn-lt"/>
                <a:ea typeface="+mn-ea"/>
                <a:cs typeface="+mn-cs"/>
              </a:rPr>
              <a:t>Field 37: </a:t>
            </a:r>
            <a:r>
              <a:rPr lang="en-US" sz="1200" kern="1200" dirty="0" smtClean="0">
                <a:solidFill>
                  <a:schemeClr val="tx1"/>
                </a:solidFill>
                <a:effectLst/>
                <a:latin typeface="+mn-lt"/>
                <a:ea typeface="+mn-ea"/>
                <a:cs typeface="+mn-cs"/>
              </a:rPr>
              <a:t>If there are NON Licensable Schedule B/HTS numbers for goods valued $2500 or less that are not listed on this SLI, please check YES.  (An AES filing is not required for these goods).  If the entire shipment is listed on this SLI, check NO.  </a:t>
            </a:r>
          </a:p>
          <a:p>
            <a:r>
              <a:rPr lang="en-US" sz="1200" b="1" kern="1200" dirty="0" smtClean="0">
                <a:solidFill>
                  <a:schemeClr val="tx1"/>
                </a:solidFill>
                <a:effectLst/>
                <a:latin typeface="+mn-lt"/>
                <a:ea typeface="+mn-ea"/>
                <a:cs typeface="+mn-cs"/>
              </a:rPr>
              <a:t>Field 38: </a:t>
            </a:r>
            <a:r>
              <a:rPr lang="en-US" sz="1200" kern="1200" dirty="0" smtClean="0">
                <a:solidFill>
                  <a:schemeClr val="tx1"/>
                </a:solidFill>
                <a:effectLst/>
                <a:latin typeface="+mn-lt"/>
                <a:ea typeface="+mn-ea"/>
                <a:cs typeface="+mn-cs"/>
              </a:rPr>
              <a:t>Check here if the USPPI authorizes the Walker International Transportation LLC to act as its true and lawful agent for purposes of preparing and filing electronic Export Information (EEI) I accordance with the laws and regulations of the United States.  If you have submitted a blanket Power of Attorney for Export Transactions this box can be left unchecked.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77A0964-5E89-448E-A606-8C6106752D93}" type="slidenum">
              <a:rPr lang="en-US" smtClean="0"/>
              <a:t>14</a:t>
            </a:fld>
            <a:endParaRPr lang="en-US"/>
          </a:p>
        </p:txBody>
      </p:sp>
    </p:spTree>
    <p:extLst>
      <p:ext uri="{BB962C8B-B14F-4D97-AF65-F5344CB8AC3E}">
        <p14:creationId xmlns:p14="http://schemas.microsoft.com/office/powerpoint/2010/main" val="806683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Field </a:t>
            </a:r>
            <a:r>
              <a:rPr lang="en-US" b="1" dirty="0" smtClean="0"/>
              <a:t>39: </a:t>
            </a:r>
            <a:r>
              <a:rPr lang="en-US" dirty="0" smtClean="0"/>
              <a:t>signature </a:t>
            </a:r>
            <a:r>
              <a:rPr lang="en-US" dirty="0"/>
              <a:t>in box 44 is certifying this statement..  </a:t>
            </a:r>
          </a:p>
          <a:p>
            <a:r>
              <a:rPr lang="en-US" dirty="0"/>
              <a:t>Field </a:t>
            </a:r>
            <a:r>
              <a:rPr lang="en-US" dirty="0" smtClean="0"/>
              <a:t>40:  signature </a:t>
            </a:r>
            <a:r>
              <a:rPr lang="en-US" dirty="0"/>
              <a:t>in box 44 is granting authorization. </a:t>
            </a:r>
          </a:p>
          <a:p>
            <a:r>
              <a:rPr lang="en-US" dirty="0"/>
              <a:t> </a:t>
            </a:r>
          </a:p>
          <a:p>
            <a:r>
              <a:rPr lang="en-US" b="1" dirty="0"/>
              <a:t>Field </a:t>
            </a:r>
            <a:r>
              <a:rPr lang="en-US" b="1" dirty="0" smtClean="0"/>
              <a:t>41: </a:t>
            </a:r>
            <a:r>
              <a:rPr lang="en-US" dirty="0" smtClean="0"/>
              <a:t>USSPI </a:t>
            </a:r>
            <a:r>
              <a:rPr lang="en-US" dirty="0"/>
              <a:t>Email Address   Email address of the person completing /signing this SLI</a:t>
            </a:r>
          </a:p>
          <a:p>
            <a:r>
              <a:rPr lang="en-US" dirty="0"/>
              <a:t> </a:t>
            </a:r>
          </a:p>
          <a:p>
            <a:r>
              <a:rPr lang="en-US" b="1" dirty="0"/>
              <a:t>Field </a:t>
            </a:r>
            <a:r>
              <a:rPr lang="en-US" b="1" dirty="0" smtClean="0"/>
              <a:t>42: </a:t>
            </a:r>
            <a:r>
              <a:rPr lang="en-US" dirty="0" smtClean="0"/>
              <a:t>USPPI </a:t>
            </a:r>
            <a:r>
              <a:rPr lang="en-US" dirty="0"/>
              <a:t>Telephone Number  - telephone contact of the person completing/signing this SLI</a:t>
            </a:r>
          </a:p>
          <a:p>
            <a:r>
              <a:rPr lang="en-US" dirty="0"/>
              <a:t> </a:t>
            </a:r>
          </a:p>
          <a:p>
            <a:r>
              <a:rPr lang="en-US" b="1" dirty="0"/>
              <a:t>Field </a:t>
            </a:r>
            <a:r>
              <a:rPr lang="en-US" b="1" dirty="0" smtClean="0"/>
              <a:t>43: </a:t>
            </a:r>
            <a:r>
              <a:rPr lang="en-US" dirty="0" smtClean="0"/>
              <a:t>Printed </a:t>
            </a:r>
            <a:r>
              <a:rPr lang="en-US" dirty="0"/>
              <a:t>Name of Duly authorized officer and employee – enter the name of the individual who is authorized to complete this SLI  (individual whose signature is appearing in field 44)</a:t>
            </a:r>
          </a:p>
          <a:p>
            <a:endParaRPr lang="en-US" dirty="0"/>
          </a:p>
        </p:txBody>
      </p:sp>
      <p:sp>
        <p:nvSpPr>
          <p:cNvPr id="4" name="Slide Number Placeholder 3"/>
          <p:cNvSpPr>
            <a:spLocks noGrp="1"/>
          </p:cNvSpPr>
          <p:nvPr>
            <p:ph type="sldNum" sz="quarter" idx="10"/>
          </p:nvPr>
        </p:nvSpPr>
        <p:spPr/>
        <p:txBody>
          <a:bodyPr/>
          <a:lstStyle/>
          <a:p>
            <a:fld id="{977A0964-5E89-448E-A606-8C6106752D93}" type="slidenum">
              <a:rPr lang="en-US" smtClean="0"/>
              <a:t>15</a:t>
            </a:fld>
            <a:endParaRPr lang="en-US"/>
          </a:p>
        </p:txBody>
      </p:sp>
    </p:spTree>
    <p:extLst>
      <p:ext uri="{BB962C8B-B14F-4D97-AF65-F5344CB8AC3E}">
        <p14:creationId xmlns:p14="http://schemas.microsoft.com/office/powerpoint/2010/main" val="3561792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Field </a:t>
            </a:r>
            <a:r>
              <a:rPr lang="en-US" b="1" dirty="0" smtClean="0"/>
              <a:t>44: </a:t>
            </a:r>
            <a:r>
              <a:rPr lang="en-US" dirty="0" smtClean="0"/>
              <a:t>Signature  </a:t>
            </a:r>
            <a:r>
              <a:rPr lang="en-US" dirty="0"/>
              <a:t>-- actual signature or if signing electronically, enter the name of the individual who is “signing” this SLI in ALL CAPITAL LETTERS.</a:t>
            </a:r>
          </a:p>
          <a:p>
            <a:r>
              <a:rPr lang="en-US" dirty="0"/>
              <a:t> </a:t>
            </a:r>
          </a:p>
          <a:p>
            <a:r>
              <a:rPr lang="en-US" b="1" dirty="0"/>
              <a:t>Field </a:t>
            </a:r>
            <a:r>
              <a:rPr lang="en-US" b="1" dirty="0" smtClean="0"/>
              <a:t>45:  </a:t>
            </a:r>
            <a:r>
              <a:rPr lang="en-US" dirty="0" smtClean="0"/>
              <a:t>Title  </a:t>
            </a:r>
            <a:r>
              <a:rPr lang="en-US" dirty="0"/>
              <a:t>(title/position of the individual who signed field 44</a:t>
            </a:r>
          </a:p>
          <a:p>
            <a:r>
              <a:rPr lang="en-US" dirty="0"/>
              <a:t> </a:t>
            </a:r>
          </a:p>
          <a:p>
            <a:r>
              <a:rPr lang="en-US" b="1" dirty="0"/>
              <a:t>Field </a:t>
            </a:r>
            <a:r>
              <a:rPr lang="en-US" b="1" dirty="0" smtClean="0"/>
              <a:t>46:  </a:t>
            </a:r>
            <a:r>
              <a:rPr lang="en-US" dirty="0" smtClean="0"/>
              <a:t>Date </a:t>
            </a:r>
            <a:r>
              <a:rPr lang="en-US" dirty="0"/>
              <a:t>(date the SLI has been prepared)</a:t>
            </a:r>
          </a:p>
          <a:p>
            <a:r>
              <a:rPr lang="en-US" dirty="0"/>
              <a:t> </a:t>
            </a:r>
          </a:p>
          <a:p>
            <a:r>
              <a:rPr lang="en-US" b="1" dirty="0"/>
              <a:t>Field </a:t>
            </a:r>
            <a:r>
              <a:rPr lang="en-US" b="1" dirty="0" smtClean="0"/>
              <a:t>47: </a:t>
            </a:r>
            <a:r>
              <a:rPr lang="en-US" dirty="0" smtClean="0"/>
              <a:t>Check </a:t>
            </a:r>
            <a:r>
              <a:rPr lang="en-US" dirty="0"/>
              <a:t>here to validate electronic Signature electronic signatures must be typed in all capital letters in Box 44 in order to be valid.    If the signature on this form is “electronic” then Field 44 must be entered in ALL CAPITAL letters and the box in field 47 must be checked.</a:t>
            </a:r>
          </a:p>
          <a:p>
            <a:r>
              <a:rPr lang="en-US" dirty="0"/>
              <a:t> </a:t>
            </a:r>
          </a:p>
          <a:p>
            <a:endParaRPr lang="en-US" dirty="0"/>
          </a:p>
        </p:txBody>
      </p:sp>
      <p:sp>
        <p:nvSpPr>
          <p:cNvPr id="4" name="Slide Number Placeholder 3"/>
          <p:cNvSpPr>
            <a:spLocks noGrp="1"/>
          </p:cNvSpPr>
          <p:nvPr>
            <p:ph type="sldNum" sz="quarter" idx="10"/>
          </p:nvPr>
        </p:nvSpPr>
        <p:spPr/>
        <p:txBody>
          <a:bodyPr/>
          <a:lstStyle/>
          <a:p>
            <a:fld id="{977A0964-5E89-448E-A606-8C6106752D93}" type="slidenum">
              <a:rPr lang="en-US" smtClean="0"/>
              <a:t>16</a:t>
            </a:fld>
            <a:endParaRPr lang="en-US"/>
          </a:p>
        </p:txBody>
      </p:sp>
    </p:spTree>
    <p:extLst>
      <p:ext uri="{BB962C8B-B14F-4D97-AF65-F5344CB8AC3E}">
        <p14:creationId xmlns:p14="http://schemas.microsoft.com/office/powerpoint/2010/main" val="2706771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3 slides are an index of the content of this presentation.  The</a:t>
            </a:r>
            <a:r>
              <a:rPr lang="en-US" baseline="0" dirty="0" smtClean="0"/>
              <a:t> SLI form is available on our website at www.walkerscm.com/trade-tools/</a:t>
            </a:r>
          </a:p>
          <a:p>
            <a:endParaRPr lang="en-US" baseline="0" dirty="0" smtClean="0"/>
          </a:p>
          <a:p>
            <a:r>
              <a:rPr lang="en-US" dirty="0" smtClean="0"/>
              <a:t>The</a:t>
            </a:r>
            <a:r>
              <a:rPr lang="en-US" baseline="0" dirty="0" smtClean="0"/>
              <a:t> data fields that are detailed are indicated by slide.  You can skip the slide show and move to the desired slide and select the “SPEAKER” icon in the top right corner of the slide to obtain the information pertaining to the data elements on that slide.</a:t>
            </a:r>
            <a:endParaRPr lang="en-US" dirty="0"/>
          </a:p>
        </p:txBody>
      </p:sp>
      <p:sp>
        <p:nvSpPr>
          <p:cNvPr id="4" name="Slide Number Placeholder 3"/>
          <p:cNvSpPr>
            <a:spLocks noGrp="1"/>
          </p:cNvSpPr>
          <p:nvPr>
            <p:ph type="sldNum" sz="quarter" idx="10"/>
          </p:nvPr>
        </p:nvSpPr>
        <p:spPr/>
        <p:txBody>
          <a:bodyPr/>
          <a:lstStyle/>
          <a:p>
            <a:fld id="{977A0964-5E89-448E-A606-8C6106752D93}" type="slidenum">
              <a:rPr lang="en-US" smtClean="0"/>
              <a:t>2</a:t>
            </a:fld>
            <a:endParaRPr lang="en-US"/>
          </a:p>
        </p:txBody>
      </p:sp>
    </p:spTree>
    <p:extLst>
      <p:ext uri="{BB962C8B-B14F-4D97-AF65-F5344CB8AC3E}">
        <p14:creationId xmlns:p14="http://schemas.microsoft.com/office/powerpoint/2010/main" val="2318193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3 slides are an index of the content of this presentation.  The</a:t>
            </a:r>
            <a:r>
              <a:rPr lang="en-US" baseline="0" dirty="0" smtClean="0"/>
              <a:t> SLI form is available on our website at www.walkerscm.com/trade-tools/</a:t>
            </a:r>
          </a:p>
          <a:p>
            <a:endParaRPr lang="en-US" baseline="0" dirty="0" smtClean="0"/>
          </a:p>
          <a:p>
            <a:r>
              <a:rPr lang="en-US" dirty="0" smtClean="0"/>
              <a:t>The</a:t>
            </a:r>
            <a:r>
              <a:rPr lang="en-US" baseline="0" dirty="0" smtClean="0"/>
              <a:t> data fields that are detailed are indicated by slide.  You can skip the slide show and move to the desired slide and select the “SPEAKER” icon in the top right corner of the slide to obtain the information pertaining to the data elements on that slide.</a:t>
            </a:r>
            <a:endParaRPr lang="en-US" dirty="0"/>
          </a:p>
        </p:txBody>
      </p:sp>
      <p:sp>
        <p:nvSpPr>
          <p:cNvPr id="4" name="Slide Number Placeholder 3"/>
          <p:cNvSpPr>
            <a:spLocks noGrp="1"/>
          </p:cNvSpPr>
          <p:nvPr>
            <p:ph type="sldNum" sz="quarter" idx="10"/>
          </p:nvPr>
        </p:nvSpPr>
        <p:spPr/>
        <p:txBody>
          <a:bodyPr/>
          <a:lstStyle/>
          <a:p>
            <a:fld id="{977A0964-5E89-448E-A606-8C6106752D93}" type="slidenum">
              <a:rPr lang="en-US" smtClean="0"/>
              <a:t>3</a:t>
            </a:fld>
            <a:endParaRPr lang="en-US"/>
          </a:p>
        </p:txBody>
      </p:sp>
    </p:spTree>
    <p:extLst>
      <p:ext uri="{BB962C8B-B14F-4D97-AF65-F5344CB8AC3E}">
        <p14:creationId xmlns:p14="http://schemas.microsoft.com/office/powerpoint/2010/main" val="1235509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7A0964-5E89-448E-A606-8C6106752D93}" type="slidenum">
              <a:rPr lang="en-US" smtClean="0"/>
              <a:t>4</a:t>
            </a:fld>
            <a:endParaRPr lang="en-US"/>
          </a:p>
        </p:txBody>
      </p:sp>
    </p:spTree>
    <p:extLst>
      <p:ext uri="{BB962C8B-B14F-4D97-AF65-F5344CB8AC3E}">
        <p14:creationId xmlns:p14="http://schemas.microsoft.com/office/powerpoint/2010/main" val="70346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7A0964-5E89-448E-A606-8C6106752D93}" type="slidenum">
              <a:rPr lang="en-US" smtClean="0"/>
              <a:t>5</a:t>
            </a:fld>
            <a:endParaRPr lang="en-US"/>
          </a:p>
        </p:txBody>
      </p:sp>
    </p:spTree>
    <p:extLst>
      <p:ext uri="{BB962C8B-B14F-4D97-AF65-F5344CB8AC3E}">
        <p14:creationId xmlns:p14="http://schemas.microsoft.com/office/powerpoint/2010/main" val="1737855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1951" y="3248025"/>
            <a:ext cx="8601074" cy="3514725"/>
          </a:xfrm>
        </p:spPr>
        <p:txBody>
          <a:bodyPr/>
          <a:lstStyle/>
          <a:p>
            <a:r>
              <a:rPr lang="en-US" b="1" dirty="0" smtClean="0"/>
              <a:t>Field #1 </a:t>
            </a:r>
            <a:r>
              <a:rPr lang="en-US" dirty="0" smtClean="0"/>
              <a:t>is the USPPI Name.  USPPI is the acronym for United States Principal Party in Interest.  It is generally the name of the company or person in the USA who receives the primary benefit of the export transaction, meaning the entity that is making money from the sale of the goods that are being shipped.    Please note that it is NOT permitted to be noted as “Company A in care of Company B”.  </a:t>
            </a:r>
          </a:p>
          <a:p>
            <a:endParaRPr lang="en-US" dirty="0"/>
          </a:p>
          <a:p>
            <a:r>
              <a:rPr lang="en-US" b="1" dirty="0" smtClean="0"/>
              <a:t>Field #2 </a:t>
            </a:r>
            <a:r>
              <a:rPr lang="en-US" dirty="0" smtClean="0"/>
              <a:t>is the address of the USPPI.  This is normally the  US Headquarters or US Corporate offices.  The complete address including zip code must be inserted here.  It MUST be a physical address, post office boxes are NOT acceptable.  The address is generally the address that is appearing on the commercial invoice.</a:t>
            </a:r>
          </a:p>
          <a:p>
            <a:endParaRPr lang="en-US" dirty="0"/>
          </a:p>
          <a:p>
            <a:r>
              <a:rPr lang="en-US" b="1" dirty="0" smtClean="0"/>
              <a:t>Field #3 </a:t>
            </a:r>
            <a:r>
              <a:rPr lang="en-US" dirty="0" smtClean="0"/>
              <a:t>– there are occasions that the shipper does not physically have the freight in their facility but instead it is coming from YOUR supplier’s distribution or warehouse facility.   If this is the situation for this shipment, the Name of the company where the freight is being picked up (if it is not the same as the USPPI) is to be inserted in Field #3. </a:t>
            </a:r>
          </a:p>
          <a:p>
            <a:r>
              <a:rPr lang="en-US" dirty="0" smtClean="0"/>
              <a:t>  </a:t>
            </a:r>
          </a:p>
          <a:p>
            <a:r>
              <a:rPr lang="en-US" b="1" dirty="0" smtClean="0"/>
              <a:t>Field #4 </a:t>
            </a:r>
            <a:r>
              <a:rPr lang="en-US" dirty="0" smtClean="0"/>
              <a:t>– If the shipment is originating its journey from a location DIFFERENT from that specified in Field 2, the address of where the shipment is located is to be entered in this field.  For example, if the USPPI principle address is in Boston, MA but the goods are being dispatched from YOUR warehouse in Providence, Rhode Island, the address of the facility in Providence, Rhode Island it to be inserted here.   If it is coming from your supplier’s facility, the address of the supplier (shown in Field #3) is to be inserted here.</a:t>
            </a:r>
          </a:p>
          <a:p>
            <a:r>
              <a:rPr lang="en-US" dirty="0" smtClean="0"/>
              <a:t>We need to have this information to ensure that we properly complete the Automated Export System filing as well as to comply with US Government security regulations. </a:t>
            </a:r>
          </a:p>
          <a:p>
            <a:endParaRPr lang="en-US" dirty="0"/>
          </a:p>
        </p:txBody>
      </p:sp>
      <p:sp>
        <p:nvSpPr>
          <p:cNvPr id="4" name="Slide Number Placeholder 3"/>
          <p:cNvSpPr>
            <a:spLocks noGrp="1"/>
          </p:cNvSpPr>
          <p:nvPr>
            <p:ph type="sldNum" sz="quarter" idx="10"/>
          </p:nvPr>
        </p:nvSpPr>
        <p:spPr/>
        <p:txBody>
          <a:bodyPr/>
          <a:lstStyle/>
          <a:p>
            <a:fld id="{977A0964-5E89-448E-A606-8C6106752D93}" type="slidenum">
              <a:rPr lang="en-US" smtClean="0"/>
              <a:t>6</a:t>
            </a:fld>
            <a:endParaRPr lang="en-US"/>
          </a:p>
        </p:txBody>
      </p:sp>
    </p:spTree>
    <p:extLst>
      <p:ext uri="{BB962C8B-B14F-4D97-AF65-F5344CB8AC3E}">
        <p14:creationId xmlns:p14="http://schemas.microsoft.com/office/powerpoint/2010/main" val="3413136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69" y="3255981"/>
            <a:ext cx="7448963" cy="3040043"/>
          </a:xfrm>
        </p:spPr>
        <p:txBody>
          <a:bodyPr/>
          <a:lstStyle/>
          <a:p>
            <a:r>
              <a:rPr lang="en-US" b="1" dirty="0" smtClean="0"/>
              <a:t>Field 6:  </a:t>
            </a:r>
            <a:r>
              <a:rPr lang="en-US" dirty="0" smtClean="0"/>
              <a:t>We are required to have the EIN of the USPPI (Shipper) on file.  </a:t>
            </a:r>
          </a:p>
          <a:p>
            <a:endParaRPr lang="en-US" dirty="0" smtClean="0"/>
          </a:p>
          <a:p>
            <a:r>
              <a:rPr lang="en-US" b="1" dirty="0" smtClean="0"/>
              <a:t>Field 7: </a:t>
            </a:r>
            <a:r>
              <a:rPr lang="en-US" dirty="0" smtClean="0"/>
              <a:t>Related Party indicator – if the USPPI (company listed in Box 1) owns 10% or more of the ultimate consignee (or if the Ultimate consignee owns more than 10% of the USPPI, you are considered related entities by the US Government.  Check the “Related” box if this is applicable.  </a:t>
            </a:r>
          </a:p>
          <a:p>
            <a:r>
              <a:rPr lang="en-US" dirty="0" smtClean="0"/>
              <a:t>If there is less than 10% ownership (in either direction) this transaction is classified as “Non-Related”</a:t>
            </a:r>
          </a:p>
          <a:p>
            <a:endParaRPr lang="en-US" b="1" dirty="0" smtClean="0"/>
          </a:p>
          <a:p>
            <a:r>
              <a:rPr lang="en-US" b="1" dirty="0" smtClean="0"/>
              <a:t>Field 8:  </a:t>
            </a:r>
            <a:r>
              <a:rPr lang="en-US" dirty="0" smtClean="0"/>
              <a:t>USPPI Reference #    This field is optional.  You may enter your internal control number (for example, a purchase order number; commercial invoice number or similar) in this field.  </a:t>
            </a:r>
          </a:p>
          <a:p>
            <a:endParaRPr lang="en-US" dirty="0" smtClean="0"/>
          </a:p>
          <a:p>
            <a:r>
              <a:rPr lang="en-US" b="1" dirty="0" smtClean="0"/>
              <a:t>Field 9: </a:t>
            </a:r>
            <a:r>
              <a:rPr lang="en-US" dirty="0" smtClean="0"/>
              <a:t>Routed Export Transaction    If you, as the shipper, are choosing the freight forwarder and control the movement of the shipment, this transaction is classified as a NON ROUTED shipment and you should select NO.  </a:t>
            </a:r>
          </a:p>
          <a:p>
            <a:r>
              <a:rPr lang="en-US" dirty="0" smtClean="0"/>
              <a:t>If the buyer or his agent at destination has selected the US Freight forwarder and is involved with making the decisions on the movement of the shipment, this transaction is classified as a ROUTED Transaction and you must select YES.</a:t>
            </a:r>
          </a:p>
        </p:txBody>
      </p:sp>
      <p:sp>
        <p:nvSpPr>
          <p:cNvPr id="4" name="Slide Number Placeholder 3"/>
          <p:cNvSpPr>
            <a:spLocks noGrp="1"/>
          </p:cNvSpPr>
          <p:nvPr>
            <p:ph type="sldNum" sz="quarter" idx="10"/>
          </p:nvPr>
        </p:nvSpPr>
        <p:spPr/>
        <p:txBody>
          <a:bodyPr/>
          <a:lstStyle/>
          <a:p>
            <a:fld id="{977A0964-5E89-448E-A606-8C6106752D93}" type="slidenum">
              <a:rPr lang="en-US" smtClean="0"/>
              <a:t>7</a:t>
            </a:fld>
            <a:endParaRPr lang="en-US"/>
          </a:p>
        </p:txBody>
      </p:sp>
    </p:spTree>
    <p:extLst>
      <p:ext uri="{BB962C8B-B14F-4D97-AF65-F5344CB8AC3E}">
        <p14:creationId xmlns:p14="http://schemas.microsoft.com/office/powerpoint/2010/main" val="3033651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4950" y="3302175"/>
            <a:ext cx="8839199" cy="3544868"/>
          </a:xfrm>
        </p:spPr>
        <p:txBody>
          <a:bodyPr/>
          <a:lstStyle/>
          <a:p>
            <a:r>
              <a:rPr lang="en-US" sz="1050" b="1" dirty="0" smtClean="0"/>
              <a:t>Field 10:  </a:t>
            </a:r>
            <a:r>
              <a:rPr lang="en-US" sz="1050" dirty="0"/>
              <a:t>Ultimate Consignee Name and Address   enter the complete name and address including COUNTRY of the person/entity at the destination who will be receiving the shipment at destination.  It is generally the buyer of the goods but could also be the “ship to party” that is indicated on the Commercial Invoice and Packing List.  It is NOT the destination Freight Forwarder.   </a:t>
            </a:r>
          </a:p>
          <a:p>
            <a:r>
              <a:rPr lang="en-US" sz="1050" dirty="0"/>
              <a:t>If the shipment is covered by an export license, it is the person/entity designated on the export license.  Items covered by ITAR will be the “Foreign End User”</a:t>
            </a:r>
          </a:p>
          <a:p>
            <a:r>
              <a:rPr lang="en-US" sz="1050" b="1" dirty="0" smtClean="0"/>
              <a:t>Field </a:t>
            </a:r>
            <a:r>
              <a:rPr lang="en-US" sz="1050" b="1" dirty="0"/>
              <a:t>10A:  </a:t>
            </a:r>
            <a:r>
              <a:rPr lang="en-US" sz="1050" dirty="0"/>
              <a:t>Ultimate Consignee Reference # -(Optional) - this may be the consignee’s purchase order number or other reference number that he has assigned to the shipment.</a:t>
            </a:r>
          </a:p>
          <a:p>
            <a:r>
              <a:rPr lang="en-US" sz="1050" b="1" dirty="0" smtClean="0"/>
              <a:t>Field 11:  </a:t>
            </a:r>
            <a:r>
              <a:rPr lang="en-US" sz="1050" dirty="0"/>
              <a:t>Ultimate Consignee Type….This data element was required by the US Government as of April 5, 2014.    The definitions of the types are:</a:t>
            </a:r>
          </a:p>
          <a:p>
            <a:r>
              <a:rPr lang="en-US" sz="1050" dirty="0"/>
              <a:t>Direct Consumer – a NON- Government institution or enterprise or company that will consume or use the exported goods as a consumable, for its own internal processes as an input to the production of another good or as machinery or equipment that is part of a manufacturing process or a provision of services and will NOT resell or distribute the goods.</a:t>
            </a:r>
          </a:p>
          <a:p>
            <a:r>
              <a:rPr lang="en-US" sz="1050" dirty="0"/>
              <a:t>Government entity – a government-owned or government-controlled agency,  institution, enterprise or company.</a:t>
            </a:r>
          </a:p>
          <a:p>
            <a:r>
              <a:rPr lang="en-US" sz="1050" dirty="0"/>
              <a:t>Reseller – this is a NON-Government entity --  for example a retail store, a wholesaler, distributor, trading company, a reseller of the goods .. all independent of the government.  </a:t>
            </a:r>
          </a:p>
          <a:p>
            <a:r>
              <a:rPr lang="en-US" sz="1050" dirty="0"/>
              <a:t>Other/Unknown – this would apply to an entity that does not fall under the 3 classifications noted above:  This choice should only be used in rare and exceptional cases as the above classifications cover virtually all consignees..</a:t>
            </a:r>
          </a:p>
          <a:p>
            <a:r>
              <a:rPr lang="en-US" sz="1050" b="1" dirty="0" smtClean="0"/>
              <a:t>Field 12:  </a:t>
            </a:r>
            <a:r>
              <a:rPr lang="en-US" sz="1050" dirty="0"/>
              <a:t>Intermediate Consignee Name and Address      The intermediate consignee is an entity in a foreign country that is acting as an agent for the PPI (Principal Party in Interest) or the Ultimate Consignee for the purpose of effecting delivery of the export shipment to the ultimate consignee.  </a:t>
            </a:r>
          </a:p>
          <a:p>
            <a:r>
              <a:rPr lang="en-US" sz="1050" dirty="0"/>
              <a:t> </a:t>
            </a:r>
            <a:r>
              <a:rPr lang="en-US" sz="1050" dirty="0" smtClean="0"/>
              <a:t>If </a:t>
            </a:r>
            <a:r>
              <a:rPr lang="en-US" sz="1050" dirty="0"/>
              <a:t>the shipment is being exported under an Export License, the details of the entity noted on the Export License as the intermediate consignee are to be entered in field 12.  If the shipment is moving with a Letter of Credit, the bank would be considered the intermediate consignee.  </a:t>
            </a:r>
            <a:endParaRPr lang="en-US" sz="1050" dirty="0" smtClean="0"/>
          </a:p>
          <a:p>
            <a:r>
              <a:rPr lang="en-US" sz="1050" b="1" dirty="0" smtClean="0"/>
              <a:t>Field 12A:  </a:t>
            </a:r>
            <a:r>
              <a:rPr lang="en-US" sz="1050" dirty="0" smtClean="0"/>
              <a:t>Intermediate Consignee’s reference number (if applicable) is inserted here</a:t>
            </a:r>
            <a:endParaRPr lang="en-US" sz="1050" dirty="0"/>
          </a:p>
          <a:p>
            <a:endParaRPr lang="en-US" dirty="0"/>
          </a:p>
        </p:txBody>
      </p:sp>
      <p:sp>
        <p:nvSpPr>
          <p:cNvPr id="4" name="Slide Number Placeholder 3"/>
          <p:cNvSpPr>
            <a:spLocks noGrp="1"/>
          </p:cNvSpPr>
          <p:nvPr>
            <p:ph type="sldNum" sz="quarter" idx="10"/>
          </p:nvPr>
        </p:nvSpPr>
        <p:spPr/>
        <p:txBody>
          <a:bodyPr/>
          <a:lstStyle/>
          <a:p>
            <a:fld id="{977A0964-5E89-448E-A606-8C6106752D93}" type="slidenum">
              <a:rPr lang="en-US" smtClean="0"/>
              <a:t>8</a:t>
            </a:fld>
            <a:endParaRPr lang="en-US"/>
          </a:p>
        </p:txBody>
      </p:sp>
    </p:spTree>
    <p:extLst>
      <p:ext uri="{BB962C8B-B14F-4D97-AF65-F5344CB8AC3E}">
        <p14:creationId xmlns:p14="http://schemas.microsoft.com/office/powerpoint/2010/main" val="12248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6225" y="3248025"/>
            <a:ext cx="8782050" cy="3676650"/>
          </a:xfrm>
        </p:spPr>
        <p:txBody>
          <a:bodyPr/>
          <a:lstStyle/>
          <a:p>
            <a:r>
              <a:rPr lang="en-US" sz="1050" b="1" kern="1200" dirty="0" smtClean="0">
                <a:solidFill>
                  <a:schemeClr val="tx1"/>
                </a:solidFill>
                <a:effectLst/>
              </a:rPr>
              <a:t>Field 13:  </a:t>
            </a:r>
            <a:r>
              <a:rPr lang="en-US" sz="1050" kern="1200" dirty="0" smtClean="0">
                <a:solidFill>
                  <a:schemeClr val="tx1"/>
                </a:solidFill>
                <a:effectLst/>
              </a:rPr>
              <a:t>State of Origin – this is the US State where the cargo originated it’s journey which therefore it is the state where the cargo has been picked up.  If field 4 (above) is completed, please indicate the state that is in field 4.  If Field 4 is blank, then indicate the state that is inserted in Field 2.</a:t>
            </a:r>
          </a:p>
          <a:p>
            <a:r>
              <a:rPr lang="en-US" sz="1050" b="1" kern="1200" dirty="0" smtClean="0">
                <a:solidFill>
                  <a:schemeClr val="tx1"/>
                </a:solidFill>
                <a:effectLst/>
              </a:rPr>
              <a:t>Field 14:  </a:t>
            </a:r>
            <a:r>
              <a:rPr lang="en-US" sz="1050" kern="1200" dirty="0" smtClean="0">
                <a:solidFill>
                  <a:schemeClr val="tx1"/>
                </a:solidFill>
                <a:effectLst/>
              </a:rPr>
              <a:t>Country of Ultimate Destination  -- by definition “ country of ultimate destination is the country in which the goods are to be consumed, further processed, stored or manufactured, as known to the USPPI at the time of export.    Generally this will be the country where the Ultimate Consignee is located.  If the shipment is covered by a State Department License it is the country of the end user as specified on the license.</a:t>
            </a:r>
          </a:p>
          <a:p>
            <a:r>
              <a:rPr lang="en-US" sz="1050" b="1" kern="1200" dirty="0" smtClean="0">
                <a:solidFill>
                  <a:schemeClr val="tx1"/>
                </a:solidFill>
                <a:effectLst/>
              </a:rPr>
              <a:t>Field 15:  </a:t>
            </a:r>
            <a:r>
              <a:rPr lang="en-US" sz="1050" kern="1200" dirty="0" smtClean="0">
                <a:solidFill>
                  <a:schemeClr val="tx1"/>
                </a:solidFill>
                <a:effectLst/>
              </a:rPr>
              <a:t>Hazardous Material… Are the goods being shipped considered Hazardous Cargo (HAZMAT, Dangerous Goods) as defined by the US DOT?  Check the appropriate box…  (YES/NO).    If the answer is YES, you must supply an IATA Dangerous Goods Declaration and MSDS for the dangerous goods.</a:t>
            </a:r>
          </a:p>
          <a:p>
            <a:r>
              <a:rPr lang="en-US" sz="1050" b="1" kern="1200" dirty="0" smtClean="0">
                <a:solidFill>
                  <a:schemeClr val="tx1"/>
                </a:solidFill>
                <a:effectLst/>
              </a:rPr>
              <a:t>Field 16:  </a:t>
            </a:r>
            <a:r>
              <a:rPr lang="en-US" sz="1050" kern="1200" dirty="0" smtClean="0">
                <a:solidFill>
                  <a:schemeClr val="tx1"/>
                </a:solidFill>
                <a:effectLst/>
              </a:rPr>
              <a:t>If this cargo is moving “In Bond” indicate the BOND TYPE CODE </a:t>
            </a:r>
          </a:p>
          <a:p>
            <a:r>
              <a:rPr lang="en-US" sz="1050" kern="1200" dirty="0" smtClean="0">
                <a:solidFill>
                  <a:schemeClr val="tx1"/>
                </a:solidFill>
                <a:effectLst/>
              </a:rPr>
              <a:t>If </a:t>
            </a:r>
            <a:r>
              <a:rPr lang="en-US" sz="1050" kern="1200" dirty="0" smtClean="0">
                <a:solidFill>
                  <a:schemeClr val="tx1"/>
                </a:solidFill>
                <a:effectLst/>
              </a:rPr>
              <a:t>the cargo is NOT Moving in BOND – indicate   “70” – Not in Bond.</a:t>
            </a:r>
          </a:p>
          <a:p>
            <a:r>
              <a:rPr lang="en-US" sz="1050" kern="1200" dirty="0" smtClean="0">
                <a:solidFill>
                  <a:schemeClr val="tx1"/>
                </a:solidFill>
                <a:effectLst/>
              </a:rPr>
              <a:t>In Bond Codes are: </a:t>
            </a:r>
          </a:p>
          <a:p>
            <a:r>
              <a:rPr lang="en-US" sz="1050" kern="1200" dirty="0" smtClean="0">
                <a:solidFill>
                  <a:schemeClr val="tx1"/>
                </a:solidFill>
                <a:effectLst/>
              </a:rPr>
              <a:t>	36 = warehouse withdrawal for immediate export (IE)</a:t>
            </a:r>
          </a:p>
          <a:p>
            <a:r>
              <a:rPr lang="en-US" sz="1050" kern="1200" dirty="0" smtClean="0">
                <a:solidFill>
                  <a:schemeClr val="tx1"/>
                </a:solidFill>
                <a:effectLst/>
              </a:rPr>
              <a:t>	37 = warehouse withdrawal for transportation and exportation (T &amp; E)</a:t>
            </a:r>
          </a:p>
          <a:p>
            <a:r>
              <a:rPr lang="en-US" sz="1050" kern="1200" dirty="0" smtClean="0">
                <a:solidFill>
                  <a:schemeClr val="tx1"/>
                </a:solidFill>
                <a:effectLst/>
              </a:rPr>
              <a:t>	67 = IE from a Foreign Trade Zone (FTZ) .  FTZ identifier must be included in Field 18</a:t>
            </a:r>
          </a:p>
          <a:p>
            <a:r>
              <a:rPr lang="en-US" sz="1050" kern="1200" dirty="0" smtClean="0">
                <a:solidFill>
                  <a:schemeClr val="tx1"/>
                </a:solidFill>
                <a:effectLst/>
              </a:rPr>
              <a:t>	68 = T&amp;E from a foreign trade Zone (FTZ)   FTZ identifier must be indicated Field 18</a:t>
            </a:r>
          </a:p>
          <a:p>
            <a:r>
              <a:rPr lang="en-US" sz="1050" b="1" kern="1200" dirty="0" smtClean="0">
                <a:solidFill>
                  <a:schemeClr val="tx1"/>
                </a:solidFill>
                <a:effectLst/>
              </a:rPr>
              <a:t>Field 17: </a:t>
            </a:r>
            <a:r>
              <a:rPr lang="en-US" sz="1050" kern="1200" dirty="0" smtClean="0">
                <a:solidFill>
                  <a:schemeClr val="tx1"/>
                </a:solidFill>
                <a:effectLst/>
              </a:rPr>
              <a:t>Entry Number – If the goods were imported and proof needs to be supplied for the </a:t>
            </a:r>
            <a:r>
              <a:rPr lang="en-US" sz="1050" kern="1200" dirty="0" smtClean="0">
                <a:solidFill>
                  <a:schemeClr val="tx1"/>
                </a:solidFill>
                <a:effectLst/>
              </a:rPr>
              <a:t>re-export </a:t>
            </a:r>
            <a:r>
              <a:rPr lang="en-US" sz="1050" kern="1200" dirty="0" smtClean="0">
                <a:solidFill>
                  <a:schemeClr val="tx1"/>
                </a:solidFill>
                <a:effectLst/>
              </a:rPr>
              <a:t>of the goods, enter the import entry number.  (Examples, drawback, Temporary Import Under Bond (TIB), ITAR license exemption 123.4(a).  If the goods are being withdrawn from a bonded warehouse or FTZ for export, the </a:t>
            </a:r>
            <a:r>
              <a:rPr lang="en-US" sz="1050" kern="1200" dirty="0" err="1" smtClean="0">
                <a:solidFill>
                  <a:schemeClr val="tx1"/>
                </a:solidFill>
                <a:effectLst/>
              </a:rPr>
              <a:t>inbond</a:t>
            </a:r>
            <a:r>
              <a:rPr lang="en-US" sz="1050" kern="1200" dirty="0" smtClean="0">
                <a:solidFill>
                  <a:schemeClr val="tx1"/>
                </a:solidFill>
                <a:effectLst/>
              </a:rPr>
              <a:t> entry number also must be supplied.  </a:t>
            </a:r>
          </a:p>
          <a:p>
            <a:r>
              <a:rPr lang="en-US" sz="1050" b="1" kern="1200" dirty="0" smtClean="0">
                <a:solidFill>
                  <a:schemeClr val="tx1"/>
                </a:solidFill>
                <a:effectLst/>
              </a:rPr>
              <a:t>Field 18:  </a:t>
            </a:r>
            <a:r>
              <a:rPr lang="en-US" sz="1050" kern="1200" dirty="0" smtClean="0">
                <a:solidFill>
                  <a:schemeClr val="tx1"/>
                </a:solidFill>
                <a:effectLst/>
              </a:rPr>
              <a:t>FTZ identifier – 7 character FTZ identifier – must be completed if the shipment is originating from an FTZ</a:t>
            </a:r>
          </a:p>
          <a:p>
            <a:r>
              <a:rPr lang="en-US" sz="1050" b="1" kern="1200" dirty="0" smtClean="0">
                <a:solidFill>
                  <a:schemeClr val="tx1"/>
                </a:solidFill>
                <a:effectLst/>
              </a:rPr>
              <a:t>Field 19:  </a:t>
            </a:r>
            <a:r>
              <a:rPr lang="en-US" sz="1050" kern="1200" dirty="0" smtClean="0">
                <a:solidFill>
                  <a:schemeClr val="tx1"/>
                </a:solidFill>
                <a:effectLst/>
              </a:rPr>
              <a:t>Form of Payment.   Select Prepaid/collect/third Party Billing.  Collect and Third Party Billing are subject to approval by Walker International Transportation.  Extension of Credit to shippers is subject to approval by WIT. </a:t>
            </a:r>
          </a:p>
          <a:p>
            <a:r>
              <a:rPr lang="en-US" sz="1050" kern="1200" dirty="0" smtClean="0">
                <a:solidFill>
                  <a:schemeClr val="tx1"/>
                </a:solidFill>
                <a:effectLst/>
              </a:rPr>
              <a:t> </a:t>
            </a:r>
          </a:p>
          <a:p>
            <a:endParaRPr lang="en-US" sz="1050" dirty="0"/>
          </a:p>
        </p:txBody>
      </p:sp>
      <p:sp>
        <p:nvSpPr>
          <p:cNvPr id="4" name="Slide Number Placeholder 3"/>
          <p:cNvSpPr>
            <a:spLocks noGrp="1"/>
          </p:cNvSpPr>
          <p:nvPr>
            <p:ph type="sldNum" sz="quarter" idx="10"/>
          </p:nvPr>
        </p:nvSpPr>
        <p:spPr/>
        <p:txBody>
          <a:bodyPr/>
          <a:lstStyle/>
          <a:p>
            <a:fld id="{977A0964-5E89-448E-A606-8C6106752D93}" type="slidenum">
              <a:rPr lang="en-US" smtClean="0"/>
              <a:t>9</a:t>
            </a:fld>
            <a:endParaRPr lang="en-US"/>
          </a:p>
        </p:txBody>
      </p:sp>
    </p:spTree>
    <p:extLst>
      <p:ext uri="{BB962C8B-B14F-4D97-AF65-F5344CB8AC3E}">
        <p14:creationId xmlns:p14="http://schemas.microsoft.com/office/powerpoint/2010/main" val="904111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7600" y="1475167"/>
            <a:ext cx="5065486" cy="814901"/>
          </a:xfrm>
          <a:prstGeom prst="rect">
            <a:avLst/>
          </a:prstGeom>
        </p:spPr>
      </p:pic>
    </p:spTree>
    <p:extLst>
      <p:ext uri="{BB962C8B-B14F-4D97-AF65-F5344CB8AC3E}">
        <p14:creationId xmlns:p14="http://schemas.microsoft.com/office/powerpoint/2010/main" val="2959533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685800"/>
            <a:ext cx="9144000" cy="6172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userDrawn="1"/>
        </p:nvSpPr>
        <p:spPr>
          <a:xfrm>
            <a:off x="135252" y="6602404"/>
            <a:ext cx="2787943" cy="215444"/>
          </a:xfrm>
          <a:prstGeom prst="rect">
            <a:avLst/>
          </a:prstGeom>
          <a:noFill/>
        </p:spPr>
        <p:txBody>
          <a:bodyPr wrap="none" rtlCol="0">
            <a:spAutoFit/>
          </a:bodyPr>
          <a:lstStyle/>
          <a:p>
            <a:r>
              <a:rPr lang="en-US" sz="800" spc="50" dirty="0">
                <a:solidFill>
                  <a:srgbClr val="8C2633"/>
                </a:solidFill>
                <a:latin typeface="Lato" panose="020F0502020204030203" pitchFamily="34" charset="0"/>
              </a:rPr>
              <a:t>© </a:t>
            </a:r>
            <a:r>
              <a:rPr lang="en-US" sz="800" spc="50" dirty="0" smtClean="0">
                <a:solidFill>
                  <a:srgbClr val="8C2633"/>
                </a:solidFill>
                <a:latin typeface="Lato" panose="020F0502020204030203" pitchFamily="34" charset="0"/>
              </a:rPr>
              <a:t>2016  Walker International</a:t>
            </a:r>
            <a:r>
              <a:rPr lang="en-US" sz="800" spc="50" baseline="0" dirty="0" smtClean="0">
                <a:solidFill>
                  <a:srgbClr val="8C2633"/>
                </a:solidFill>
                <a:latin typeface="Lato" panose="020F0502020204030203" pitchFamily="34" charset="0"/>
              </a:rPr>
              <a:t> Transportation, LLC</a:t>
            </a:r>
            <a:endParaRPr lang="en-US" sz="800" spc="50" dirty="0">
              <a:solidFill>
                <a:srgbClr val="8C2633"/>
              </a:solidFill>
              <a:latin typeface="Lato" panose="020F0502020204030203" pitchFamily="34" charset="0"/>
            </a:endParaRPr>
          </a:p>
        </p:txBody>
      </p:sp>
      <p:sp>
        <p:nvSpPr>
          <p:cNvPr id="17" name="TextBox 16"/>
          <p:cNvSpPr txBox="1"/>
          <p:nvPr userDrawn="1"/>
        </p:nvSpPr>
        <p:spPr>
          <a:xfrm>
            <a:off x="7466835" y="6603007"/>
            <a:ext cx="1540806" cy="215444"/>
          </a:xfrm>
          <a:prstGeom prst="rect">
            <a:avLst/>
          </a:prstGeom>
          <a:noFill/>
        </p:spPr>
        <p:txBody>
          <a:bodyPr wrap="none" rtlCol="0">
            <a:spAutoFit/>
          </a:bodyPr>
          <a:lstStyle/>
          <a:p>
            <a:r>
              <a:rPr lang="en-US" sz="800" spc="50" dirty="0" smtClean="0">
                <a:solidFill>
                  <a:srgbClr val="8C2633"/>
                </a:solidFill>
                <a:latin typeface="Lato" panose="020F0502020204030203" pitchFamily="34" charset="0"/>
              </a:rPr>
              <a:t>WWW.WALKERSCM.COM</a:t>
            </a:r>
            <a:endParaRPr lang="en-US" sz="800" spc="50" dirty="0">
              <a:solidFill>
                <a:srgbClr val="8C2633"/>
              </a:solidFill>
              <a:latin typeface="Lato" panose="020F0502020204030203" pitchFamily="34" charset="0"/>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7543" y="6465847"/>
            <a:ext cx="1705196" cy="274320"/>
          </a:xfrm>
          <a:prstGeom prst="rect">
            <a:avLst/>
          </a:prstGeom>
        </p:spPr>
      </p:pic>
      <p:sp>
        <p:nvSpPr>
          <p:cNvPr id="8" name="TextBox 7"/>
          <p:cNvSpPr txBox="1"/>
          <p:nvPr userDrawn="1"/>
        </p:nvSpPr>
        <p:spPr>
          <a:xfrm>
            <a:off x="8381236" y="6331342"/>
            <a:ext cx="626406" cy="215444"/>
          </a:xfrm>
          <a:prstGeom prst="rect">
            <a:avLst/>
          </a:prstGeom>
          <a:noFill/>
        </p:spPr>
        <p:txBody>
          <a:bodyPr wrap="square" rtlCol="0">
            <a:spAutoFit/>
          </a:bodyPr>
          <a:lstStyle/>
          <a:p>
            <a:r>
              <a:rPr lang="en-US" sz="800" spc="50" dirty="0" smtClean="0">
                <a:solidFill>
                  <a:srgbClr val="8C2633"/>
                </a:solidFill>
                <a:latin typeface="Lato" panose="020F0502020204030203" pitchFamily="34" charset="0"/>
              </a:rPr>
              <a:t>Slide </a:t>
            </a:r>
            <a:fld id="{64617E89-0BDC-4D10-A834-F45462328633}" type="slidenum">
              <a:rPr lang="en-US" sz="800" spc="50" smtClean="0">
                <a:solidFill>
                  <a:srgbClr val="8C2633"/>
                </a:solidFill>
                <a:latin typeface="Lato" panose="020F0502020204030203" pitchFamily="34" charset="0"/>
              </a:rPr>
              <a:t>‹#›</a:t>
            </a:fld>
            <a:endParaRPr lang="en-US" sz="800" spc="50" dirty="0">
              <a:solidFill>
                <a:srgbClr val="8C2633"/>
              </a:solidFill>
              <a:latin typeface="Lato" panose="020F0502020204030203" pitchFamily="34" charset="0"/>
            </a:endParaRPr>
          </a:p>
        </p:txBody>
      </p:sp>
    </p:spTree>
    <p:extLst>
      <p:ext uri="{BB962C8B-B14F-4D97-AF65-F5344CB8AC3E}">
        <p14:creationId xmlns:p14="http://schemas.microsoft.com/office/powerpoint/2010/main" val="3266306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90">
          <a:fgClr>
            <a:schemeClr val="accent6">
              <a:lumMod val="75000"/>
            </a:schemeClr>
          </a:fgClr>
          <a:bgClr>
            <a:schemeClr val="accent6">
              <a:lumMod val="75000"/>
            </a:schemeClr>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6D799E7-1981-45A5-825F-6D7F2C81BEE6}" type="datetimeFigureOut">
              <a:rPr lang="en-US" smtClean="0"/>
              <a:pPr/>
              <a:t>2016-04-21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8DC6F4-8C2D-4FBA-98B9-E6A0BB55179C}" type="slidenum">
              <a:rPr lang="en-US" smtClean="0"/>
              <a:pPr/>
              <a:t>‹#›</a:t>
            </a:fld>
            <a:endParaRPr lang="en-US"/>
          </a:p>
        </p:txBody>
      </p:sp>
      <p:sp>
        <p:nvSpPr>
          <p:cNvPr id="7" name="Rectangle 6"/>
          <p:cNvSpPr/>
          <p:nvPr userDrawn="1"/>
        </p:nvSpPr>
        <p:spPr>
          <a:xfrm>
            <a:off x="0" y="0"/>
            <a:ext cx="9144000" cy="6858000"/>
          </a:xfrm>
          <a:prstGeom prst="rect">
            <a:avLst/>
          </a:prstGeom>
          <a:solidFill>
            <a:srgbClr val="8C2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882724"/>
      </p:ext>
    </p:extLst>
  </p:cSld>
  <p:clrMap bg1="lt1" tx1="dk1" bg2="lt2" tx2="dk2" accent1="accent1" accent2="accent2" accent3="accent3" accent4="accent4" accent5="accent5" accent6="accent6" hlink="hlink" folHlink="folHlink"/>
  <p:sldLayoutIdLst>
    <p:sldLayoutId id="2147484135" r:id="rId1"/>
    <p:sldLayoutId id="2147484140"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4a"/><Relationship Id="rId7" Type="http://schemas.openxmlformats.org/officeDocument/2006/relationships/image" Target="../media/image3.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foreign-trade.com/reference/incoterms.cfm" TargetMode="External"/><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uscensus.prod.3ceonline.com/"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aesdirect.census.gov/support/reference.html" TargetMode="External"/><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hyperlink" Target="http://www.walkerscm.com/trade-tools/"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www.walkerscm.com/trade-tools/"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hyperlink" Target="http://www.walkerscm.com/trade-tools/"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hyperlink" Target="http://www.walkerscm.com/trade-tools/"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7426" y="3124200"/>
            <a:ext cx="5244860" cy="954107"/>
          </a:xfrm>
          <a:prstGeom prst="rect">
            <a:avLst/>
          </a:prstGeom>
          <a:solidFill>
            <a:schemeClr val="bg1"/>
          </a:solidFill>
        </p:spPr>
        <p:txBody>
          <a:bodyPr wrap="square" rtlCol="0">
            <a:spAutoFit/>
          </a:bodyPr>
          <a:lstStyle/>
          <a:p>
            <a:r>
              <a:rPr lang="en-US" sz="2800" b="1" dirty="0" smtClean="0">
                <a:solidFill>
                  <a:schemeClr val="bg1">
                    <a:lumMod val="50000"/>
                  </a:schemeClr>
                </a:solidFill>
              </a:rPr>
              <a:t>How to complete the “Shipper’s Letter of Instructions” Form (SLI)”</a:t>
            </a:r>
            <a:endParaRPr lang="en-US" sz="2800" b="1" dirty="0">
              <a:solidFill>
                <a:schemeClr val="bg1">
                  <a:lumMod val="50000"/>
                </a:schemeClr>
              </a:solidFill>
            </a:endParaRPr>
          </a:p>
        </p:txBody>
      </p:sp>
      <p:grpSp>
        <p:nvGrpSpPr>
          <p:cNvPr id="8" name="Group 7"/>
          <p:cNvGrpSpPr/>
          <p:nvPr/>
        </p:nvGrpSpPr>
        <p:grpSpPr>
          <a:xfrm>
            <a:off x="416452" y="4838699"/>
            <a:ext cx="5472993" cy="830997"/>
            <a:chOff x="140407" y="4838699"/>
            <a:chExt cx="5472993" cy="830997"/>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407" y="4838699"/>
              <a:ext cx="905099" cy="830997"/>
            </a:xfrm>
            <a:prstGeom prst="rect">
              <a:avLst/>
            </a:prstGeom>
          </p:spPr>
        </p:pic>
        <p:sp>
          <p:nvSpPr>
            <p:cNvPr id="5" name="TextBox 4"/>
            <p:cNvSpPr txBox="1"/>
            <p:nvPr/>
          </p:nvSpPr>
          <p:spPr>
            <a:xfrm>
              <a:off x="1045506" y="4838699"/>
              <a:ext cx="4567894" cy="830997"/>
            </a:xfrm>
            <a:prstGeom prst="rect">
              <a:avLst/>
            </a:prstGeom>
            <a:solidFill>
              <a:schemeClr val="bg1"/>
            </a:solidFill>
          </p:spPr>
          <p:txBody>
            <a:bodyPr wrap="square" rtlCol="0">
              <a:spAutoFit/>
            </a:bodyPr>
            <a:lstStyle/>
            <a:p>
              <a:r>
                <a:rPr lang="en-US" sz="2400" b="1" dirty="0" smtClean="0">
                  <a:solidFill>
                    <a:schemeClr val="bg1">
                      <a:lumMod val="50000"/>
                    </a:schemeClr>
                  </a:solidFill>
                </a:rPr>
                <a:t>Turn up the volume on your computer and play the slideshow. </a:t>
              </a:r>
              <a:endParaRPr lang="en-US" sz="2400" b="1" dirty="0">
                <a:solidFill>
                  <a:schemeClr val="bg1">
                    <a:lumMod val="50000"/>
                  </a:schemeClr>
                </a:solidFill>
              </a:endParaRPr>
            </a:p>
          </p:txBody>
        </p:sp>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pic>
        <p:nvPicPr>
          <p:cNvPr id="9" name="Slide 1 ">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86274" y="28074"/>
            <a:ext cx="609600" cy="609600"/>
          </a:xfrm>
          <a:prstGeom prst="rect">
            <a:avLst/>
          </a:prstGeom>
        </p:spPr>
      </p:pic>
    </p:spTree>
    <p:extLst>
      <p:ext uri="{BB962C8B-B14F-4D97-AF65-F5344CB8AC3E}">
        <p14:creationId xmlns:p14="http://schemas.microsoft.com/office/powerpoint/2010/main" val="32968574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advClick="0" advTm="34000">
        <p15:prstTrans prst="airplane"/>
      </p:transition>
    </mc:Choice>
    <mc:Fallback>
      <p:transition spd="slow" advClick="0" advTm="3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9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audio>
              <p:cMediaNode vol="80000">
                <p:cTn id="8"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74320" y="2543058"/>
            <a:ext cx="8595360" cy="1076643"/>
          </a:xfrm>
          <a:prstGeom prst="rect">
            <a:avLst/>
          </a:prstGeom>
        </p:spPr>
      </p:pic>
      <p:sp>
        <p:nvSpPr>
          <p:cNvPr id="3" name="Rectangle 2"/>
          <p:cNvSpPr/>
          <p:nvPr/>
        </p:nvSpPr>
        <p:spPr>
          <a:xfrm>
            <a:off x="251778" y="36780"/>
            <a:ext cx="8337539" cy="584775"/>
          </a:xfrm>
          <a:prstGeom prst="rect">
            <a:avLst/>
          </a:prstGeom>
        </p:spPr>
        <p:txBody>
          <a:bodyPr wrap="none">
            <a:spAutoFit/>
          </a:bodyPr>
          <a:lstStyle/>
          <a:p>
            <a:r>
              <a:rPr lang="en-US" sz="3200" dirty="0">
                <a:solidFill>
                  <a:schemeClr val="bg1"/>
                </a:solidFill>
              </a:rPr>
              <a:t>Field </a:t>
            </a:r>
            <a:r>
              <a:rPr lang="en-US" sz="3200" dirty="0" smtClean="0">
                <a:solidFill>
                  <a:schemeClr val="bg1"/>
                </a:solidFill>
              </a:rPr>
              <a:t>20 </a:t>
            </a:r>
            <a:r>
              <a:rPr lang="en-US" sz="3200" dirty="0">
                <a:solidFill>
                  <a:schemeClr val="bg1"/>
                </a:solidFill>
              </a:rPr>
              <a:t>through Field </a:t>
            </a:r>
            <a:r>
              <a:rPr lang="en-US" sz="3200" dirty="0" smtClean="0">
                <a:solidFill>
                  <a:schemeClr val="bg1"/>
                </a:solidFill>
              </a:rPr>
              <a:t>24 &amp; Handling Instructions</a:t>
            </a:r>
            <a:endParaRPr lang="en-US" sz="3200" dirty="0">
              <a:solidFill>
                <a:schemeClr val="bg1"/>
              </a:solidFill>
            </a:endParaRPr>
          </a:p>
        </p:txBody>
      </p:sp>
      <p:sp>
        <p:nvSpPr>
          <p:cNvPr id="4" name="TextBox 3"/>
          <p:cNvSpPr txBox="1"/>
          <p:nvPr/>
        </p:nvSpPr>
        <p:spPr>
          <a:xfrm>
            <a:off x="137160" y="931653"/>
            <a:ext cx="8869680" cy="1569660"/>
          </a:xfrm>
          <a:prstGeom prst="rect">
            <a:avLst/>
          </a:prstGeom>
          <a:noFill/>
        </p:spPr>
        <p:txBody>
          <a:bodyPr wrap="square" rtlCol="0">
            <a:spAutoFit/>
          </a:bodyPr>
          <a:lstStyle/>
          <a:p>
            <a:r>
              <a:rPr lang="en-US" sz="3200" dirty="0" smtClean="0"/>
              <a:t>Instructions to Forwarder; Declared Value for Carriage, Request for Insurance; Transport Mode; Incoterms; TIB/Carnet</a:t>
            </a:r>
            <a:endParaRPr lang="en-US" sz="3200" dirty="0"/>
          </a:p>
        </p:txBody>
      </p:sp>
      <p:sp>
        <p:nvSpPr>
          <p:cNvPr id="6" name="TextBox 5"/>
          <p:cNvSpPr txBox="1"/>
          <p:nvPr/>
        </p:nvSpPr>
        <p:spPr>
          <a:xfrm>
            <a:off x="673768" y="4034590"/>
            <a:ext cx="2823411" cy="1754326"/>
          </a:xfrm>
          <a:prstGeom prst="rect">
            <a:avLst/>
          </a:prstGeom>
          <a:noFill/>
        </p:spPr>
        <p:txBody>
          <a:bodyPr wrap="square" rtlCol="0">
            <a:spAutoFit/>
          </a:bodyPr>
          <a:lstStyle/>
          <a:p>
            <a:r>
              <a:rPr lang="en-US" b="1" dirty="0" smtClean="0"/>
              <a:t>Transport Mode:</a:t>
            </a:r>
          </a:p>
          <a:p>
            <a:r>
              <a:rPr lang="en-US" dirty="0" smtClean="0"/>
              <a:t>Insert one of the following:</a:t>
            </a:r>
          </a:p>
          <a:p>
            <a:r>
              <a:rPr lang="en-US" dirty="0" smtClean="0"/>
              <a:t>AIR</a:t>
            </a:r>
          </a:p>
          <a:p>
            <a:r>
              <a:rPr lang="en-US" dirty="0" smtClean="0"/>
              <a:t>OCEAN</a:t>
            </a:r>
          </a:p>
          <a:p>
            <a:r>
              <a:rPr lang="en-US" dirty="0" smtClean="0"/>
              <a:t>TRUCK</a:t>
            </a:r>
          </a:p>
          <a:p>
            <a:r>
              <a:rPr lang="en-US" dirty="0" smtClean="0"/>
              <a:t>RAIL</a:t>
            </a:r>
            <a:r>
              <a:rPr lang="en-US" dirty="0"/>
              <a:t>	</a:t>
            </a:r>
          </a:p>
        </p:txBody>
      </p:sp>
      <p:sp>
        <p:nvSpPr>
          <p:cNvPr id="7" name="TextBox 6"/>
          <p:cNvSpPr txBox="1"/>
          <p:nvPr/>
        </p:nvSpPr>
        <p:spPr>
          <a:xfrm>
            <a:off x="4973053" y="4034590"/>
            <a:ext cx="2823411" cy="2031325"/>
          </a:xfrm>
          <a:prstGeom prst="rect">
            <a:avLst/>
          </a:prstGeom>
          <a:noFill/>
        </p:spPr>
        <p:txBody>
          <a:bodyPr wrap="square" rtlCol="0">
            <a:spAutoFit/>
          </a:bodyPr>
          <a:lstStyle/>
          <a:p>
            <a:r>
              <a:rPr lang="en-US" b="1" dirty="0" smtClean="0"/>
              <a:t>Incoterms:</a:t>
            </a:r>
          </a:p>
          <a:p>
            <a:r>
              <a:rPr lang="en-US" b="1" dirty="0" smtClean="0"/>
              <a:t>EXW	CPT	</a:t>
            </a:r>
          </a:p>
          <a:p>
            <a:r>
              <a:rPr lang="en-US" b="1" dirty="0" smtClean="0"/>
              <a:t>FCA	CIP</a:t>
            </a:r>
          </a:p>
          <a:p>
            <a:r>
              <a:rPr lang="en-US" b="1" dirty="0" smtClean="0"/>
              <a:t>FAS	DAT</a:t>
            </a:r>
          </a:p>
          <a:p>
            <a:r>
              <a:rPr lang="en-US" b="1" dirty="0" smtClean="0"/>
              <a:t>FOB	DAP</a:t>
            </a:r>
          </a:p>
          <a:p>
            <a:r>
              <a:rPr lang="en-US" b="1" dirty="0" smtClean="0"/>
              <a:t>CFR	DDP</a:t>
            </a:r>
          </a:p>
          <a:p>
            <a:r>
              <a:rPr lang="en-US" b="1" dirty="0" smtClean="0"/>
              <a:t>CIF</a:t>
            </a:r>
          </a:p>
        </p:txBody>
      </p:sp>
      <p:sp>
        <p:nvSpPr>
          <p:cNvPr id="8" name="TextBox 7"/>
          <p:cNvSpPr txBox="1"/>
          <p:nvPr/>
        </p:nvSpPr>
        <p:spPr>
          <a:xfrm>
            <a:off x="3769895" y="6019139"/>
            <a:ext cx="5236945" cy="369332"/>
          </a:xfrm>
          <a:prstGeom prst="rect">
            <a:avLst/>
          </a:prstGeom>
          <a:noFill/>
        </p:spPr>
        <p:txBody>
          <a:bodyPr wrap="square" rtlCol="0">
            <a:spAutoFit/>
          </a:bodyPr>
          <a:lstStyle/>
          <a:p>
            <a:pPr algn="r"/>
            <a:r>
              <a:rPr lang="en-US" b="1" dirty="0" smtClean="0">
                <a:hlinkClick r:id="rId6"/>
              </a:rPr>
              <a:t>www.foreign-trade.com/reference/incoterms.cfm</a:t>
            </a:r>
            <a:endParaRPr lang="en-US" b="1" dirty="0"/>
          </a:p>
        </p:txBody>
      </p:sp>
      <p:pic>
        <p:nvPicPr>
          <p:cNvPr id="9"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24367"/>
            <a:ext cx="609600" cy="609600"/>
          </a:xfrm>
          <a:prstGeom prst="rect">
            <a:avLst/>
          </a:prstGeom>
        </p:spPr>
      </p:pic>
    </p:spTree>
    <p:extLst>
      <p:ext uri="{BB962C8B-B14F-4D97-AF65-F5344CB8AC3E}">
        <p14:creationId xmlns:p14="http://schemas.microsoft.com/office/powerpoint/2010/main" val="25724689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57000">
        <p15:prstTrans prst="airplane"/>
      </p:transition>
    </mc:Choice>
    <mc:Fallback>
      <p:transition spd="slow" advClick="0" advTm="15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3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778" y="36780"/>
            <a:ext cx="4320222" cy="584775"/>
          </a:xfrm>
          <a:prstGeom prst="rect">
            <a:avLst/>
          </a:prstGeom>
        </p:spPr>
        <p:txBody>
          <a:bodyPr wrap="none">
            <a:spAutoFit/>
          </a:bodyPr>
          <a:lstStyle/>
          <a:p>
            <a:r>
              <a:rPr lang="en-US" sz="3200" dirty="0">
                <a:solidFill>
                  <a:schemeClr val="bg1"/>
                </a:solidFill>
              </a:rPr>
              <a:t>Field </a:t>
            </a:r>
            <a:r>
              <a:rPr lang="en-US" sz="3200" dirty="0" smtClean="0">
                <a:solidFill>
                  <a:schemeClr val="bg1"/>
                </a:solidFill>
              </a:rPr>
              <a:t>25 </a:t>
            </a:r>
            <a:r>
              <a:rPr lang="en-US" sz="3200" dirty="0">
                <a:solidFill>
                  <a:schemeClr val="bg1"/>
                </a:solidFill>
              </a:rPr>
              <a:t>through Field </a:t>
            </a:r>
            <a:r>
              <a:rPr lang="en-US" sz="3200" dirty="0" smtClean="0">
                <a:solidFill>
                  <a:schemeClr val="bg1"/>
                </a:solidFill>
              </a:rPr>
              <a:t>29</a:t>
            </a:r>
            <a:endParaRPr lang="en-US" sz="3200" dirty="0">
              <a:solidFill>
                <a:schemeClr val="bg1"/>
              </a:solidFill>
            </a:endParaRPr>
          </a:p>
        </p:txBody>
      </p:sp>
      <p:sp>
        <p:nvSpPr>
          <p:cNvPr id="4" name="TextBox 3"/>
          <p:cNvSpPr txBox="1"/>
          <p:nvPr/>
        </p:nvSpPr>
        <p:spPr>
          <a:xfrm>
            <a:off x="137160" y="931653"/>
            <a:ext cx="8869680" cy="1569660"/>
          </a:xfrm>
          <a:prstGeom prst="rect">
            <a:avLst/>
          </a:prstGeom>
          <a:noFill/>
        </p:spPr>
        <p:txBody>
          <a:bodyPr wrap="square" rtlCol="0">
            <a:spAutoFit/>
          </a:bodyPr>
          <a:lstStyle/>
          <a:p>
            <a:r>
              <a:rPr lang="en-US" sz="3200" dirty="0" smtClean="0"/>
              <a:t>Domestic/Foreign Indicator, Schedule B / HTS Number, Goods Description, Schedule B/HTS Units; DDTC Quantity/Units; Shipping Weight</a:t>
            </a:r>
            <a:endParaRPr lang="en-US" sz="3200" dirty="0"/>
          </a:p>
        </p:txBody>
      </p:sp>
      <p:pic>
        <p:nvPicPr>
          <p:cNvPr id="5" name="Picture 4"/>
          <p:cNvPicPr>
            <a:picLocks noChangeAspect="1"/>
          </p:cNvPicPr>
          <p:nvPr/>
        </p:nvPicPr>
        <p:blipFill>
          <a:blip r:embed="rId5"/>
          <a:stretch>
            <a:fillRect/>
          </a:stretch>
        </p:blipFill>
        <p:spPr>
          <a:xfrm>
            <a:off x="868680" y="2501313"/>
            <a:ext cx="7406640" cy="3567824"/>
          </a:xfrm>
          <a:prstGeom prst="rect">
            <a:avLst/>
          </a:prstGeom>
        </p:spPr>
      </p:pic>
      <p:pic>
        <p:nvPicPr>
          <p:cNvPr id="2"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36780"/>
            <a:ext cx="609600" cy="609600"/>
          </a:xfrm>
          <a:prstGeom prst="rect">
            <a:avLst/>
          </a:prstGeom>
        </p:spPr>
      </p:pic>
      <p:sp>
        <p:nvSpPr>
          <p:cNvPr id="6" name="TextBox 5"/>
          <p:cNvSpPr txBox="1"/>
          <p:nvPr/>
        </p:nvSpPr>
        <p:spPr>
          <a:xfrm>
            <a:off x="868680" y="6090400"/>
            <a:ext cx="6497053" cy="646331"/>
          </a:xfrm>
          <a:prstGeom prst="rect">
            <a:avLst/>
          </a:prstGeom>
          <a:noFill/>
        </p:spPr>
        <p:txBody>
          <a:bodyPr wrap="square" rtlCol="0">
            <a:spAutoFit/>
          </a:bodyPr>
          <a:lstStyle/>
          <a:p>
            <a:r>
              <a:rPr lang="en-US" b="1" dirty="0" smtClean="0"/>
              <a:t>Schedule B look-up: </a:t>
            </a:r>
            <a:r>
              <a:rPr lang="en-US" dirty="0" smtClean="0"/>
              <a:t> </a:t>
            </a:r>
            <a:r>
              <a:rPr lang="en-US" dirty="0" smtClean="0">
                <a:hlinkClick r:id="rId7"/>
              </a:rPr>
              <a:t>https</a:t>
            </a:r>
            <a:r>
              <a:rPr lang="en-US" dirty="0">
                <a:hlinkClick r:id="rId7"/>
              </a:rPr>
              <a:t>://uscensus.prod.3ceonline.com</a:t>
            </a:r>
            <a:r>
              <a:rPr lang="en-US" dirty="0" smtClean="0">
                <a:hlinkClick r:id="rId7"/>
              </a:rPr>
              <a:t>/</a:t>
            </a:r>
            <a:endParaRPr lang="en-US" dirty="0" smtClean="0"/>
          </a:p>
          <a:p>
            <a:endParaRPr lang="en-US" dirty="0"/>
          </a:p>
        </p:txBody>
      </p:sp>
    </p:spTree>
    <p:extLst>
      <p:ext uri="{BB962C8B-B14F-4D97-AF65-F5344CB8AC3E}">
        <p14:creationId xmlns:p14="http://schemas.microsoft.com/office/powerpoint/2010/main" val="26831804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54000">
        <p15:prstTrans prst="airplane"/>
      </p:transition>
    </mc:Choice>
    <mc:Fallback>
      <p:transition spd="slow" advClick="0" advTm="15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4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778" y="36780"/>
            <a:ext cx="4320222" cy="584775"/>
          </a:xfrm>
          <a:prstGeom prst="rect">
            <a:avLst/>
          </a:prstGeom>
        </p:spPr>
        <p:txBody>
          <a:bodyPr wrap="none">
            <a:spAutoFit/>
          </a:bodyPr>
          <a:lstStyle/>
          <a:p>
            <a:r>
              <a:rPr lang="en-US" sz="3200" dirty="0">
                <a:solidFill>
                  <a:schemeClr val="bg1"/>
                </a:solidFill>
              </a:rPr>
              <a:t>Field </a:t>
            </a:r>
            <a:r>
              <a:rPr lang="en-US" sz="3200" dirty="0" smtClean="0">
                <a:solidFill>
                  <a:schemeClr val="bg1"/>
                </a:solidFill>
              </a:rPr>
              <a:t>30 </a:t>
            </a:r>
            <a:r>
              <a:rPr lang="en-US" sz="3200" dirty="0">
                <a:solidFill>
                  <a:schemeClr val="bg1"/>
                </a:solidFill>
              </a:rPr>
              <a:t>through Field </a:t>
            </a:r>
            <a:r>
              <a:rPr lang="en-US" sz="3200" dirty="0" smtClean="0">
                <a:solidFill>
                  <a:schemeClr val="bg1"/>
                </a:solidFill>
              </a:rPr>
              <a:t>32</a:t>
            </a:r>
            <a:endParaRPr lang="en-US" sz="3200" dirty="0">
              <a:solidFill>
                <a:schemeClr val="bg1"/>
              </a:solidFill>
            </a:endParaRPr>
          </a:p>
        </p:txBody>
      </p:sp>
      <p:sp>
        <p:nvSpPr>
          <p:cNvPr id="4" name="TextBox 3"/>
          <p:cNvSpPr txBox="1"/>
          <p:nvPr/>
        </p:nvSpPr>
        <p:spPr>
          <a:xfrm>
            <a:off x="137160" y="931653"/>
            <a:ext cx="8869680" cy="1077218"/>
          </a:xfrm>
          <a:prstGeom prst="rect">
            <a:avLst/>
          </a:prstGeom>
          <a:noFill/>
        </p:spPr>
        <p:txBody>
          <a:bodyPr wrap="square" rtlCol="0">
            <a:spAutoFit/>
          </a:bodyPr>
          <a:lstStyle/>
          <a:p>
            <a:r>
              <a:rPr lang="en-US" sz="3200" dirty="0" smtClean="0"/>
              <a:t>ECCN, EAR, USML Category, SME, Export License or Exemption</a:t>
            </a:r>
            <a:endParaRPr lang="en-US" sz="3200" dirty="0"/>
          </a:p>
        </p:txBody>
      </p:sp>
      <p:pic>
        <p:nvPicPr>
          <p:cNvPr id="5" name="Picture 4"/>
          <p:cNvPicPr>
            <a:picLocks noChangeAspect="1"/>
          </p:cNvPicPr>
          <p:nvPr/>
        </p:nvPicPr>
        <p:blipFill>
          <a:blip r:embed="rId5"/>
          <a:stretch>
            <a:fillRect/>
          </a:stretch>
        </p:blipFill>
        <p:spPr>
          <a:xfrm>
            <a:off x="2551505" y="2830929"/>
            <a:ext cx="4155608" cy="3566160"/>
          </a:xfrm>
          <a:prstGeom prst="rect">
            <a:avLst/>
          </a:prstGeom>
        </p:spPr>
      </p:pic>
      <p:sp>
        <p:nvSpPr>
          <p:cNvPr id="2" name="TextBox 1"/>
          <p:cNvSpPr txBox="1"/>
          <p:nvPr/>
        </p:nvSpPr>
        <p:spPr>
          <a:xfrm>
            <a:off x="251778" y="2652024"/>
            <a:ext cx="1751193" cy="3416320"/>
          </a:xfrm>
          <a:prstGeom prst="rect">
            <a:avLst/>
          </a:prstGeom>
          <a:noFill/>
          <a:ln>
            <a:solidFill>
              <a:schemeClr val="bg2">
                <a:lumMod val="25000"/>
              </a:schemeClr>
            </a:solidFill>
          </a:ln>
        </p:spPr>
        <p:txBody>
          <a:bodyPr wrap="square" rtlCol="0">
            <a:spAutoFit/>
          </a:bodyPr>
          <a:lstStyle/>
          <a:p>
            <a:r>
              <a:rPr lang="en-US" b="1" dirty="0" smtClean="0"/>
              <a:t>ECCN Number </a:t>
            </a:r>
            <a:r>
              <a:rPr lang="en-US" dirty="0" smtClean="0"/>
              <a:t>are found in the COMMERCE CONTROL LIST in the Code of Federal Regulations  15CFR744</a:t>
            </a:r>
            <a:br>
              <a:rPr lang="en-US" dirty="0" smtClean="0"/>
            </a:br>
            <a:r>
              <a:rPr lang="en-US" b="1" dirty="0" smtClean="0"/>
              <a:t>USML Category No</a:t>
            </a:r>
            <a:r>
              <a:rPr lang="en-US" dirty="0" smtClean="0"/>
              <a:t> is found in 22CFR121 US Munitions List</a:t>
            </a:r>
            <a:endParaRPr lang="en-US" dirty="0"/>
          </a:p>
        </p:txBody>
      </p:sp>
      <p:cxnSp>
        <p:nvCxnSpPr>
          <p:cNvPr id="7" name="Straight Arrow Connector 6"/>
          <p:cNvCxnSpPr/>
          <p:nvPr/>
        </p:nvCxnSpPr>
        <p:spPr>
          <a:xfrm>
            <a:off x="2002971" y="2871783"/>
            <a:ext cx="548534" cy="337458"/>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51505" y="1703934"/>
            <a:ext cx="5678056" cy="923330"/>
          </a:xfrm>
          <a:prstGeom prst="rect">
            <a:avLst/>
          </a:prstGeom>
          <a:noFill/>
          <a:ln>
            <a:solidFill>
              <a:schemeClr val="bg2">
                <a:lumMod val="25000"/>
              </a:schemeClr>
            </a:solidFill>
          </a:ln>
        </p:spPr>
        <p:txBody>
          <a:bodyPr wrap="square" rtlCol="0">
            <a:spAutoFit/>
          </a:bodyPr>
          <a:lstStyle/>
          <a:p>
            <a:r>
              <a:rPr lang="en-US" dirty="0" smtClean="0"/>
              <a:t>See the AES DIRECT website for quick reference list of the codes: </a:t>
            </a:r>
            <a:r>
              <a:rPr lang="en-US" dirty="0" smtClean="0">
                <a:hlinkClick r:id="rId6"/>
              </a:rPr>
              <a:t>https</a:t>
            </a:r>
            <a:r>
              <a:rPr lang="en-US" dirty="0">
                <a:hlinkClick r:id="rId6"/>
              </a:rPr>
              <a:t>://</a:t>
            </a:r>
            <a:r>
              <a:rPr lang="en-US" dirty="0" smtClean="0">
                <a:hlinkClick r:id="rId6"/>
              </a:rPr>
              <a:t>aesdirect.census.gov/support/reference.html</a:t>
            </a:r>
            <a:endParaRPr lang="en-US" dirty="0"/>
          </a:p>
        </p:txBody>
      </p:sp>
      <p:cxnSp>
        <p:nvCxnSpPr>
          <p:cNvPr id="14" name="Straight Arrow Connector 13"/>
          <p:cNvCxnSpPr/>
          <p:nvPr/>
        </p:nvCxnSpPr>
        <p:spPr>
          <a:xfrm flipH="1">
            <a:off x="6707113" y="2652024"/>
            <a:ext cx="548536" cy="747521"/>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24367"/>
            <a:ext cx="609600" cy="609600"/>
          </a:xfrm>
          <a:prstGeom prst="rect">
            <a:avLst/>
          </a:prstGeom>
        </p:spPr>
      </p:pic>
    </p:spTree>
    <p:extLst>
      <p:ext uri="{BB962C8B-B14F-4D97-AF65-F5344CB8AC3E}">
        <p14:creationId xmlns:p14="http://schemas.microsoft.com/office/powerpoint/2010/main" val="39826834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43000">
        <p15:prstTrans prst="airplane"/>
      </p:transition>
    </mc:Choice>
    <mc:Fallback>
      <p:transition spd="slow" advClick="0" advTm="14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0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778" y="36780"/>
            <a:ext cx="4320222" cy="584775"/>
          </a:xfrm>
          <a:prstGeom prst="rect">
            <a:avLst/>
          </a:prstGeom>
        </p:spPr>
        <p:txBody>
          <a:bodyPr wrap="none">
            <a:spAutoFit/>
          </a:bodyPr>
          <a:lstStyle/>
          <a:p>
            <a:r>
              <a:rPr lang="en-US" sz="3200" dirty="0">
                <a:solidFill>
                  <a:schemeClr val="bg1"/>
                </a:solidFill>
              </a:rPr>
              <a:t>Field </a:t>
            </a:r>
            <a:r>
              <a:rPr lang="en-US" sz="3200" dirty="0" smtClean="0">
                <a:solidFill>
                  <a:schemeClr val="bg1"/>
                </a:solidFill>
              </a:rPr>
              <a:t>33 </a:t>
            </a:r>
            <a:r>
              <a:rPr lang="en-US" sz="3200" dirty="0">
                <a:solidFill>
                  <a:schemeClr val="bg1"/>
                </a:solidFill>
              </a:rPr>
              <a:t>through Field </a:t>
            </a:r>
            <a:r>
              <a:rPr lang="en-US" sz="3200" dirty="0" smtClean="0">
                <a:solidFill>
                  <a:schemeClr val="bg1"/>
                </a:solidFill>
              </a:rPr>
              <a:t>34</a:t>
            </a:r>
            <a:endParaRPr lang="en-US" sz="3200" dirty="0">
              <a:solidFill>
                <a:schemeClr val="bg1"/>
              </a:solidFill>
            </a:endParaRPr>
          </a:p>
        </p:txBody>
      </p:sp>
      <p:sp>
        <p:nvSpPr>
          <p:cNvPr id="4" name="TextBox 3"/>
          <p:cNvSpPr txBox="1"/>
          <p:nvPr/>
        </p:nvSpPr>
        <p:spPr>
          <a:xfrm>
            <a:off x="137160" y="931653"/>
            <a:ext cx="8869680" cy="584775"/>
          </a:xfrm>
          <a:prstGeom prst="rect">
            <a:avLst/>
          </a:prstGeom>
          <a:noFill/>
        </p:spPr>
        <p:txBody>
          <a:bodyPr wrap="square" rtlCol="0">
            <a:spAutoFit/>
          </a:bodyPr>
          <a:lstStyle/>
          <a:p>
            <a:r>
              <a:rPr lang="en-US" sz="3200" dirty="0" smtClean="0"/>
              <a:t>Value at Port of Export, License Value</a:t>
            </a:r>
            <a:endParaRPr lang="en-US" sz="3200" dirty="0"/>
          </a:p>
        </p:txBody>
      </p:sp>
      <p:pic>
        <p:nvPicPr>
          <p:cNvPr id="5" name="Picture 4"/>
          <p:cNvPicPr>
            <a:picLocks noChangeAspect="1"/>
          </p:cNvPicPr>
          <p:nvPr/>
        </p:nvPicPr>
        <p:blipFill>
          <a:blip r:embed="rId5"/>
          <a:stretch>
            <a:fillRect/>
          </a:stretch>
        </p:blipFill>
        <p:spPr>
          <a:xfrm>
            <a:off x="3103578" y="1978165"/>
            <a:ext cx="2936844" cy="3566160"/>
          </a:xfrm>
          <a:prstGeom prst="rect">
            <a:avLst/>
          </a:prstGeom>
        </p:spPr>
      </p:pic>
      <p:sp>
        <p:nvSpPr>
          <p:cNvPr id="2" name="TextBox 1"/>
          <p:cNvSpPr txBox="1"/>
          <p:nvPr/>
        </p:nvSpPr>
        <p:spPr>
          <a:xfrm>
            <a:off x="137160" y="2841523"/>
            <a:ext cx="2556879" cy="2308324"/>
          </a:xfrm>
          <a:prstGeom prst="rect">
            <a:avLst/>
          </a:prstGeom>
          <a:noFill/>
          <a:ln>
            <a:solidFill>
              <a:schemeClr val="bg2">
                <a:lumMod val="25000"/>
              </a:schemeClr>
            </a:solidFill>
          </a:ln>
        </p:spPr>
        <p:txBody>
          <a:bodyPr wrap="square" rtlCol="0">
            <a:spAutoFit/>
          </a:bodyPr>
          <a:lstStyle/>
          <a:p>
            <a:r>
              <a:rPr lang="en-US" dirty="0" smtClean="0"/>
              <a:t>Include the selling price or cost (if not sold); inland freight (pre-export); insurance; any other charges that may be incurred prior to the arrival at US port of export.</a:t>
            </a:r>
            <a:endParaRPr lang="en-US" dirty="0"/>
          </a:p>
        </p:txBody>
      </p:sp>
      <p:cxnSp>
        <p:nvCxnSpPr>
          <p:cNvPr id="6" name="Straight Arrow Connector 5"/>
          <p:cNvCxnSpPr/>
          <p:nvPr/>
        </p:nvCxnSpPr>
        <p:spPr>
          <a:xfrm flipV="1">
            <a:off x="2694039" y="2340077"/>
            <a:ext cx="409539" cy="688258"/>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1408" y="24367"/>
            <a:ext cx="609600" cy="609600"/>
          </a:xfrm>
          <a:prstGeom prst="rect">
            <a:avLst/>
          </a:prstGeom>
        </p:spPr>
      </p:pic>
      <p:sp>
        <p:nvSpPr>
          <p:cNvPr id="8" name="TextBox 7"/>
          <p:cNvSpPr txBox="1"/>
          <p:nvPr/>
        </p:nvSpPr>
        <p:spPr>
          <a:xfrm>
            <a:off x="6449961" y="2841523"/>
            <a:ext cx="2556879" cy="2308324"/>
          </a:xfrm>
          <a:prstGeom prst="rect">
            <a:avLst/>
          </a:prstGeom>
          <a:noFill/>
          <a:ln>
            <a:solidFill>
              <a:schemeClr val="bg2">
                <a:lumMod val="25000"/>
              </a:schemeClr>
            </a:solidFill>
          </a:ln>
        </p:spPr>
        <p:txBody>
          <a:bodyPr wrap="square" rtlCol="0">
            <a:spAutoFit/>
          </a:bodyPr>
          <a:lstStyle/>
          <a:p>
            <a:r>
              <a:rPr lang="en-US" dirty="0" smtClean="0"/>
              <a:t>This is the cost of the goods only.  It does not include inland </a:t>
            </a:r>
            <a:r>
              <a:rPr lang="en-US" dirty="0" smtClean="0"/>
              <a:t>freight (pre-export); insurance; any other charges that may be incurred prior to the arrival at US port of export.</a:t>
            </a:r>
            <a:endParaRPr lang="en-US" dirty="0"/>
          </a:p>
        </p:txBody>
      </p:sp>
      <p:cxnSp>
        <p:nvCxnSpPr>
          <p:cNvPr id="9" name="Straight Arrow Connector 8"/>
          <p:cNvCxnSpPr/>
          <p:nvPr/>
        </p:nvCxnSpPr>
        <p:spPr>
          <a:xfrm flipH="1" flipV="1">
            <a:off x="6040422" y="2340077"/>
            <a:ext cx="400949" cy="613222"/>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4437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75000">
        <p15:prstTrans prst="airplane"/>
      </p:transition>
    </mc:Choice>
    <mc:Fallback>
      <p:transition spd="slow" advClick="0" advTm="7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6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74320" y="2506032"/>
            <a:ext cx="8595360" cy="955826"/>
          </a:xfrm>
          <a:prstGeom prst="rect">
            <a:avLst/>
          </a:prstGeom>
        </p:spPr>
      </p:pic>
      <p:sp>
        <p:nvSpPr>
          <p:cNvPr id="3" name="Rectangle 2"/>
          <p:cNvSpPr/>
          <p:nvPr/>
        </p:nvSpPr>
        <p:spPr>
          <a:xfrm>
            <a:off x="251778" y="36780"/>
            <a:ext cx="4480522" cy="584775"/>
          </a:xfrm>
          <a:prstGeom prst="rect">
            <a:avLst/>
          </a:prstGeom>
        </p:spPr>
        <p:txBody>
          <a:bodyPr wrap="none">
            <a:spAutoFit/>
          </a:bodyPr>
          <a:lstStyle/>
          <a:p>
            <a:r>
              <a:rPr lang="en-US" sz="3200" dirty="0">
                <a:solidFill>
                  <a:schemeClr val="bg1"/>
                </a:solidFill>
              </a:rPr>
              <a:t>Field </a:t>
            </a:r>
            <a:r>
              <a:rPr lang="en-US" sz="3200" dirty="0" smtClean="0">
                <a:solidFill>
                  <a:schemeClr val="bg1"/>
                </a:solidFill>
              </a:rPr>
              <a:t>35 </a:t>
            </a:r>
            <a:r>
              <a:rPr lang="en-US" sz="3200" dirty="0">
                <a:solidFill>
                  <a:schemeClr val="bg1"/>
                </a:solidFill>
              </a:rPr>
              <a:t>through Field </a:t>
            </a:r>
            <a:r>
              <a:rPr lang="en-US" sz="3200" dirty="0" smtClean="0">
                <a:solidFill>
                  <a:schemeClr val="bg1"/>
                </a:solidFill>
              </a:rPr>
              <a:t>38</a:t>
            </a:r>
            <a:endParaRPr lang="en-US" sz="3200" dirty="0">
              <a:solidFill>
                <a:schemeClr val="bg1"/>
              </a:solidFill>
            </a:endParaRPr>
          </a:p>
        </p:txBody>
      </p:sp>
      <p:sp>
        <p:nvSpPr>
          <p:cNvPr id="4" name="TextBox 3"/>
          <p:cNvSpPr txBox="1"/>
          <p:nvPr/>
        </p:nvSpPr>
        <p:spPr>
          <a:xfrm>
            <a:off x="137160" y="931653"/>
            <a:ext cx="8869680" cy="1569660"/>
          </a:xfrm>
          <a:prstGeom prst="rect">
            <a:avLst/>
          </a:prstGeom>
          <a:noFill/>
        </p:spPr>
        <p:txBody>
          <a:bodyPr wrap="square" rtlCol="0">
            <a:spAutoFit/>
          </a:bodyPr>
          <a:lstStyle/>
          <a:p>
            <a:r>
              <a:rPr lang="en-US" sz="3200" dirty="0" smtClean="0"/>
              <a:t>DDTC Applicant Registration No, Eligible Party Certification, Goods under $2500, Authority to File EEI (AES)</a:t>
            </a:r>
            <a:endParaRPr lang="en-US" sz="3200" dirty="0"/>
          </a:p>
        </p:txBody>
      </p:sp>
      <p:pic>
        <p:nvPicPr>
          <p:cNvPr id="7"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64880" y="28074"/>
            <a:ext cx="609600" cy="609600"/>
          </a:xfrm>
          <a:prstGeom prst="rect">
            <a:avLst/>
          </a:prstGeom>
        </p:spPr>
      </p:pic>
    </p:spTree>
    <p:extLst>
      <p:ext uri="{BB962C8B-B14F-4D97-AF65-F5344CB8AC3E}">
        <p14:creationId xmlns:p14="http://schemas.microsoft.com/office/powerpoint/2010/main" val="20579831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11000">
        <p15:prstTrans prst="airplane"/>
      </p:transition>
    </mc:Choice>
    <mc:Fallback>
      <p:transition spd="slow" advClick="0" advTm="1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6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274320" y="2492964"/>
            <a:ext cx="8595360" cy="1386637"/>
          </a:xfrm>
          <a:prstGeom prst="rect">
            <a:avLst/>
          </a:prstGeom>
        </p:spPr>
      </p:pic>
      <p:sp>
        <p:nvSpPr>
          <p:cNvPr id="4" name="Rectangle 3"/>
          <p:cNvSpPr/>
          <p:nvPr/>
        </p:nvSpPr>
        <p:spPr>
          <a:xfrm>
            <a:off x="251778" y="36780"/>
            <a:ext cx="4480522" cy="584775"/>
          </a:xfrm>
          <a:prstGeom prst="rect">
            <a:avLst/>
          </a:prstGeom>
        </p:spPr>
        <p:txBody>
          <a:bodyPr wrap="none">
            <a:spAutoFit/>
          </a:bodyPr>
          <a:lstStyle/>
          <a:p>
            <a:r>
              <a:rPr lang="en-US" sz="3200" dirty="0">
                <a:solidFill>
                  <a:schemeClr val="bg1"/>
                </a:solidFill>
              </a:rPr>
              <a:t>Field </a:t>
            </a:r>
            <a:r>
              <a:rPr lang="en-US" sz="3200" dirty="0" smtClean="0">
                <a:solidFill>
                  <a:schemeClr val="bg1"/>
                </a:solidFill>
              </a:rPr>
              <a:t>39 </a:t>
            </a:r>
            <a:r>
              <a:rPr lang="en-US" sz="3200" dirty="0">
                <a:solidFill>
                  <a:schemeClr val="bg1"/>
                </a:solidFill>
              </a:rPr>
              <a:t>through Field </a:t>
            </a:r>
            <a:r>
              <a:rPr lang="en-US" sz="3200" dirty="0" smtClean="0">
                <a:solidFill>
                  <a:schemeClr val="bg1"/>
                </a:solidFill>
              </a:rPr>
              <a:t>43</a:t>
            </a:r>
            <a:endParaRPr lang="en-US" sz="3200" dirty="0">
              <a:solidFill>
                <a:schemeClr val="bg1"/>
              </a:solidFill>
            </a:endParaRPr>
          </a:p>
        </p:txBody>
      </p:sp>
      <p:sp>
        <p:nvSpPr>
          <p:cNvPr id="5" name="TextBox 4"/>
          <p:cNvSpPr txBox="1"/>
          <p:nvPr/>
        </p:nvSpPr>
        <p:spPr>
          <a:xfrm>
            <a:off x="137160" y="931653"/>
            <a:ext cx="8869680" cy="1569660"/>
          </a:xfrm>
          <a:prstGeom prst="rect">
            <a:avLst/>
          </a:prstGeom>
          <a:noFill/>
        </p:spPr>
        <p:txBody>
          <a:bodyPr wrap="square" rtlCol="0">
            <a:spAutoFit/>
          </a:bodyPr>
          <a:lstStyle/>
          <a:p>
            <a:r>
              <a:rPr lang="en-US" sz="3200" dirty="0" smtClean="0"/>
              <a:t>Certifying statement, Consent to Screen, Email, Telephone, PRINTED Name Authorized Officer or Employee</a:t>
            </a:r>
            <a:endParaRPr lang="en-US" sz="3200" dirty="0"/>
          </a:p>
        </p:txBody>
      </p:sp>
      <p:pic>
        <p:nvPicPr>
          <p:cNvPr id="2"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36780"/>
            <a:ext cx="609600" cy="609600"/>
          </a:xfrm>
          <a:prstGeom prst="rect">
            <a:avLst/>
          </a:prstGeom>
        </p:spPr>
      </p:pic>
    </p:spTree>
    <p:extLst>
      <p:ext uri="{BB962C8B-B14F-4D97-AF65-F5344CB8AC3E}">
        <p14:creationId xmlns:p14="http://schemas.microsoft.com/office/powerpoint/2010/main" val="5847669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81000">
        <p15:prstTrans prst="airplane"/>
      </p:transition>
    </mc:Choice>
    <mc:Fallback>
      <p:transition spd="slow" advClick="0" advTm="8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74320" y="3029841"/>
            <a:ext cx="8595360" cy="641314"/>
          </a:xfrm>
          <a:prstGeom prst="rect">
            <a:avLst/>
          </a:prstGeom>
        </p:spPr>
      </p:pic>
      <p:sp>
        <p:nvSpPr>
          <p:cNvPr id="3" name="Rectangle 2"/>
          <p:cNvSpPr/>
          <p:nvPr/>
        </p:nvSpPr>
        <p:spPr>
          <a:xfrm>
            <a:off x="251778" y="36780"/>
            <a:ext cx="4480522" cy="584775"/>
          </a:xfrm>
          <a:prstGeom prst="rect">
            <a:avLst/>
          </a:prstGeom>
        </p:spPr>
        <p:txBody>
          <a:bodyPr wrap="none">
            <a:spAutoFit/>
          </a:bodyPr>
          <a:lstStyle/>
          <a:p>
            <a:r>
              <a:rPr lang="en-US" sz="3200" dirty="0">
                <a:solidFill>
                  <a:schemeClr val="bg1"/>
                </a:solidFill>
              </a:rPr>
              <a:t>Field </a:t>
            </a:r>
            <a:r>
              <a:rPr lang="en-US" sz="3200" dirty="0" smtClean="0">
                <a:solidFill>
                  <a:schemeClr val="bg1"/>
                </a:solidFill>
              </a:rPr>
              <a:t>44 </a:t>
            </a:r>
            <a:r>
              <a:rPr lang="en-US" sz="3200" dirty="0">
                <a:solidFill>
                  <a:schemeClr val="bg1"/>
                </a:solidFill>
              </a:rPr>
              <a:t>through Field </a:t>
            </a:r>
            <a:r>
              <a:rPr lang="en-US" sz="3200" dirty="0" smtClean="0">
                <a:solidFill>
                  <a:schemeClr val="bg1"/>
                </a:solidFill>
              </a:rPr>
              <a:t>47</a:t>
            </a:r>
            <a:endParaRPr lang="en-US" sz="3200" dirty="0">
              <a:solidFill>
                <a:schemeClr val="bg1"/>
              </a:solidFill>
            </a:endParaRPr>
          </a:p>
        </p:txBody>
      </p:sp>
      <p:sp>
        <p:nvSpPr>
          <p:cNvPr id="4" name="TextBox 3"/>
          <p:cNvSpPr txBox="1"/>
          <p:nvPr/>
        </p:nvSpPr>
        <p:spPr>
          <a:xfrm>
            <a:off x="137160" y="931653"/>
            <a:ext cx="8869680" cy="584775"/>
          </a:xfrm>
          <a:prstGeom prst="rect">
            <a:avLst/>
          </a:prstGeom>
          <a:noFill/>
        </p:spPr>
        <p:txBody>
          <a:bodyPr wrap="square" rtlCol="0">
            <a:spAutoFit/>
          </a:bodyPr>
          <a:lstStyle/>
          <a:p>
            <a:r>
              <a:rPr lang="en-US" sz="3200" dirty="0" smtClean="0"/>
              <a:t>Signature, Title, Date, Electronic Signature Validation</a:t>
            </a:r>
            <a:endParaRPr lang="en-US" sz="3200" dirty="0"/>
          </a:p>
        </p:txBody>
      </p:sp>
      <p:pic>
        <p:nvPicPr>
          <p:cNvPr id="5"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60158"/>
            <a:ext cx="609600" cy="609600"/>
          </a:xfrm>
          <a:prstGeom prst="rect">
            <a:avLst/>
          </a:prstGeom>
        </p:spPr>
      </p:pic>
    </p:spTree>
    <p:extLst>
      <p:ext uri="{BB962C8B-B14F-4D97-AF65-F5344CB8AC3E}">
        <p14:creationId xmlns:p14="http://schemas.microsoft.com/office/powerpoint/2010/main" val="23505601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73000">
        <p15:prstTrans prst="airplane"/>
      </p:transition>
    </mc:Choice>
    <mc:Fallback>
      <p:transition spd="slow" advClick="0" advTm="7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6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43640" y="1986397"/>
            <a:ext cx="3624349" cy="2954655"/>
          </a:xfrm>
          <a:prstGeom prst="rect">
            <a:avLst/>
          </a:prstGeom>
        </p:spPr>
        <p:txBody>
          <a:bodyPr wrap="square">
            <a:spAutoFit/>
          </a:bodyPr>
          <a:lstStyle/>
          <a:p>
            <a:r>
              <a:rPr lang="en-US" sz="2800" dirty="0" smtClean="0"/>
              <a:t>Our SLI form is a PDF fillable form.  Please download the form from our website. </a:t>
            </a:r>
          </a:p>
          <a:p>
            <a:r>
              <a:rPr lang="en-US" sz="2800" dirty="0" smtClean="0"/>
              <a:t> </a:t>
            </a:r>
          </a:p>
          <a:p>
            <a:r>
              <a:rPr lang="en-US" dirty="0" smtClean="0">
                <a:hlinkClick r:id="rId5"/>
              </a:rPr>
              <a:t>www.walkerscm.com/trade-tools/</a:t>
            </a:r>
            <a:endParaRPr lang="en-US" dirty="0" smtClean="0"/>
          </a:p>
          <a:p>
            <a:endParaRPr lang="en-US" sz="2800" dirty="0"/>
          </a:p>
        </p:txBody>
      </p:sp>
      <p:sp>
        <p:nvSpPr>
          <p:cNvPr id="9" name="TextBox 8"/>
          <p:cNvSpPr txBox="1"/>
          <p:nvPr/>
        </p:nvSpPr>
        <p:spPr>
          <a:xfrm>
            <a:off x="274320" y="0"/>
            <a:ext cx="7178903" cy="584775"/>
          </a:xfrm>
          <a:prstGeom prst="rect">
            <a:avLst/>
          </a:prstGeom>
          <a:noFill/>
        </p:spPr>
        <p:txBody>
          <a:bodyPr wrap="square" rtlCol="0">
            <a:spAutoFit/>
          </a:bodyPr>
          <a:lstStyle/>
          <a:p>
            <a:r>
              <a:rPr lang="en-US" sz="3200" dirty="0" smtClean="0">
                <a:solidFill>
                  <a:schemeClr val="bg1"/>
                </a:solidFill>
              </a:rPr>
              <a:t>SLI FORM </a:t>
            </a:r>
            <a:endParaRPr lang="en-US" sz="3200" dirty="0">
              <a:solidFill>
                <a:schemeClr val="bg1"/>
              </a:solidFill>
            </a:endParaRPr>
          </a:p>
        </p:txBody>
      </p:sp>
      <p:pic>
        <p:nvPicPr>
          <p:cNvPr id="2" name="Picture 1"/>
          <p:cNvPicPr>
            <a:picLocks noChangeAspect="1"/>
          </p:cNvPicPr>
          <p:nvPr/>
        </p:nvPicPr>
        <p:blipFill>
          <a:blip r:embed="rId6"/>
          <a:stretch>
            <a:fillRect/>
          </a:stretch>
        </p:blipFill>
        <p:spPr>
          <a:xfrm>
            <a:off x="4184368" y="753914"/>
            <a:ext cx="4278665" cy="5680137"/>
          </a:xfrm>
          <a:prstGeom prst="rect">
            <a:avLst/>
          </a:prstGeom>
        </p:spPr>
      </p:pic>
      <p:pic>
        <p:nvPicPr>
          <p:cNvPr id="3" name="Slid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8865" y="60158"/>
            <a:ext cx="609600" cy="609600"/>
          </a:xfrm>
          <a:prstGeom prst="rect">
            <a:avLst/>
          </a:prstGeom>
        </p:spPr>
      </p:pic>
    </p:spTree>
    <p:extLst>
      <p:ext uri="{BB962C8B-B14F-4D97-AF65-F5344CB8AC3E}">
        <p14:creationId xmlns:p14="http://schemas.microsoft.com/office/powerpoint/2010/main" val="1228885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20000">
        <p15:prstTrans prst="airplan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0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38237768"/>
              </p:ext>
            </p:extLst>
          </p:nvPr>
        </p:nvGraphicFramePr>
        <p:xfrm>
          <a:off x="381000" y="1255355"/>
          <a:ext cx="8305800" cy="5059680"/>
        </p:xfrm>
        <a:graphic>
          <a:graphicData uri="http://schemas.openxmlformats.org/drawingml/2006/table">
            <a:tbl>
              <a:tblPr firstRow="1" bandRow="1">
                <a:tableStyleId>{F5AB1C69-6EDB-4FF4-983F-18BD219EF322}</a:tableStyleId>
              </a:tblPr>
              <a:tblGrid>
                <a:gridCol w="1866900"/>
                <a:gridCol w="4830791"/>
                <a:gridCol w="1608109"/>
              </a:tblGrid>
              <a:tr h="370840">
                <a:tc>
                  <a:txBody>
                    <a:bodyPr/>
                    <a:lstStyle/>
                    <a:p>
                      <a:r>
                        <a:rPr lang="en-US" sz="2800" dirty="0" smtClean="0"/>
                        <a:t>Field</a:t>
                      </a:r>
                      <a:r>
                        <a:rPr lang="en-US" sz="2800" baseline="0" dirty="0" smtClean="0"/>
                        <a:t> Numbers</a:t>
                      </a:r>
                      <a:endParaRPr lang="en-US" sz="2800" dirty="0"/>
                    </a:p>
                  </a:txBody>
                  <a:tcPr/>
                </a:tc>
                <a:tc>
                  <a:txBody>
                    <a:bodyPr/>
                    <a:lstStyle/>
                    <a:p>
                      <a:r>
                        <a:rPr lang="en-US" sz="2800" dirty="0" smtClean="0"/>
                        <a:t>Content</a:t>
                      </a:r>
                      <a:endParaRPr lang="en-US" sz="2800" dirty="0"/>
                    </a:p>
                  </a:txBody>
                  <a:tcPr/>
                </a:tc>
                <a:tc>
                  <a:txBody>
                    <a:bodyPr/>
                    <a:lstStyle/>
                    <a:p>
                      <a:r>
                        <a:rPr lang="en-US" sz="2800" dirty="0" smtClean="0"/>
                        <a:t>Slide Number</a:t>
                      </a:r>
                      <a:endParaRPr lang="en-US" sz="2800" dirty="0"/>
                    </a:p>
                  </a:txBody>
                  <a:tcPr/>
                </a:tc>
              </a:tr>
              <a:tr h="370840">
                <a:tc>
                  <a:txBody>
                    <a:bodyPr/>
                    <a:lstStyle/>
                    <a:p>
                      <a:r>
                        <a:rPr lang="en-US" sz="2000" dirty="0" smtClean="0"/>
                        <a:t>1 through 4</a:t>
                      </a:r>
                      <a:endParaRPr lang="en-US" sz="2000" dirty="0"/>
                    </a:p>
                  </a:txBody>
                  <a:tcPr/>
                </a:tc>
                <a:tc>
                  <a:txBody>
                    <a:bodyPr/>
                    <a:lstStyle/>
                    <a:p>
                      <a:r>
                        <a:rPr lang="en-US" sz="2000" dirty="0" smtClean="0"/>
                        <a:t>USPPI</a:t>
                      </a:r>
                      <a:r>
                        <a:rPr lang="en-US" sz="2000" baseline="0" dirty="0" smtClean="0"/>
                        <a:t> Details; Freight Location</a:t>
                      </a:r>
                      <a:endParaRPr lang="en-US" sz="2000" dirty="0"/>
                    </a:p>
                  </a:txBody>
                  <a:tcPr/>
                </a:tc>
                <a:tc>
                  <a:txBody>
                    <a:bodyPr/>
                    <a:lstStyle/>
                    <a:p>
                      <a:r>
                        <a:rPr lang="en-US" sz="2000" dirty="0" smtClean="0"/>
                        <a:t>5</a:t>
                      </a:r>
                      <a:endParaRPr lang="en-US" sz="2000" dirty="0"/>
                    </a:p>
                  </a:txBody>
                  <a:tcPr/>
                </a:tc>
              </a:tr>
              <a:tr h="370840">
                <a:tc>
                  <a:txBody>
                    <a:bodyPr/>
                    <a:lstStyle/>
                    <a:p>
                      <a:r>
                        <a:rPr lang="en-US" sz="2000" dirty="0" smtClean="0"/>
                        <a:t>6 through 9</a:t>
                      </a:r>
                      <a:endParaRPr lang="en-US" sz="2000" dirty="0"/>
                    </a:p>
                  </a:txBody>
                  <a:tcPr/>
                </a:tc>
                <a:tc>
                  <a:txBody>
                    <a:bodyPr/>
                    <a:lstStyle/>
                    <a:p>
                      <a:r>
                        <a:rPr lang="en-US" sz="2000" dirty="0" smtClean="0"/>
                        <a:t>USPPI EIN (IRS) No, Related Parties, Routed Transactions </a:t>
                      </a:r>
                      <a:endParaRPr lang="en-US" sz="2000" dirty="0"/>
                    </a:p>
                  </a:txBody>
                  <a:tcPr/>
                </a:tc>
                <a:tc>
                  <a:txBody>
                    <a:bodyPr/>
                    <a:lstStyle/>
                    <a:p>
                      <a:r>
                        <a:rPr lang="en-US" sz="2000" dirty="0" smtClean="0"/>
                        <a:t>6</a:t>
                      </a:r>
                      <a:endParaRPr lang="en-US" sz="2000" dirty="0"/>
                    </a:p>
                  </a:txBody>
                  <a:tcPr/>
                </a:tc>
              </a:tr>
              <a:tr h="370840">
                <a:tc>
                  <a:txBody>
                    <a:bodyPr/>
                    <a:lstStyle/>
                    <a:p>
                      <a:r>
                        <a:rPr lang="en-US" sz="2000" dirty="0" smtClean="0"/>
                        <a:t>10 through 12.a</a:t>
                      </a:r>
                      <a:endParaRPr lang="en-US" sz="2000" dirty="0"/>
                    </a:p>
                  </a:txBody>
                  <a:tcPr/>
                </a:tc>
                <a:tc>
                  <a:txBody>
                    <a:bodyPr/>
                    <a:lstStyle/>
                    <a:p>
                      <a:r>
                        <a:rPr lang="en-US" sz="2000" dirty="0" smtClean="0"/>
                        <a:t>Ultimate Consignee;</a:t>
                      </a:r>
                      <a:r>
                        <a:rPr lang="en-US" sz="2000" baseline="0" dirty="0" smtClean="0"/>
                        <a:t> Consignee Type, Intermediate Consignee</a:t>
                      </a:r>
                      <a:endParaRPr lang="en-US" sz="2000" dirty="0"/>
                    </a:p>
                  </a:txBody>
                  <a:tcPr/>
                </a:tc>
                <a:tc>
                  <a:txBody>
                    <a:bodyPr/>
                    <a:lstStyle/>
                    <a:p>
                      <a:r>
                        <a:rPr lang="en-US" sz="2000" dirty="0" smtClean="0"/>
                        <a:t>7</a:t>
                      </a:r>
                      <a:endParaRPr lang="en-US" sz="2000" dirty="0"/>
                    </a:p>
                  </a:txBody>
                  <a:tcPr/>
                </a:tc>
              </a:tr>
              <a:tr h="370840">
                <a:tc>
                  <a:txBody>
                    <a:bodyPr/>
                    <a:lstStyle/>
                    <a:p>
                      <a:r>
                        <a:rPr lang="en-US" sz="2000" dirty="0" smtClean="0"/>
                        <a:t>13 through</a:t>
                      </a:r>
                      <a:r>
                        <a:rPr lang="en-US" sz="2000" baseline="0" dirty="0" smtClean="0"/>
                        <a:t> 19</a:t>
                      </a:r>
                      <a:endParaRPr lang="en-US" sz="2000" dirty="0"/>
                    </a:p>
                  </a:txBody>
                  <a:tcPr/>
                </a:tc>
                <a:tc>
                  <a:txBody>
                    <a:bodyPr/>
                    <a:lstStyle/>
                    <a:p>
                      <a:r>
                        <a:rPr lang="en-US" sz="2000" dirty="0" smtClean="0"/>
                        <a:t>State</a:t>
                      </a:r>
                      <a:r>
                        <a:rPr lang="en-US" sz="2000" baseline="0" dirty="0" smtClean="0"/>
                        <a:t> of Origin, Country of Ultimate Destination, Hazardous Material, In-Bond Code, Entry Number, FTZ Identifier, Form of Payment</a:t>
                      </a:r>
                      <a:endParaRPr lang="en-US" sz="2000" dirty="0"/>
                    </a:p>
                  </a:txBody>
                  <a:tcPr/>
                </a:tc>
                <a:tc>
                  <a:txBody>
                    <a:bodyPr/>
                    <a:lstStyle/>
                    <a:p>
                      <a:r>
                        <a:rPr lang="en-US" sz="2000" dirty="0" smtClean="0"/>
                        <a:t>8</a:t>
                      </a:r>
                      <a:endParaRPr lang="en-US" sz="2000" dirty="0"/>
                    </a:p>
                  </a:txBody>
                  <a:tcPr/>
                </a:tc>
              </a:tr>
              <a:tr h="370840">
                <a:tc>
                  <a:txBody>
                    <a:bodyPr/>
                    <a:lstStyle/>
                    <a:p>
                      <a:r>
                        <a:rPr lang="en-US" sz="2000" dirty="0" smtClean="0"/>
                        <a:t>20 through 24 &amp; Handling</a:t>
                      </a:r>
                      <a:r>
                        <a:rPr lang="en-US" sz="2000" baseline="0" dirty="0" smtClean="0"/>
                        <a:t> Instructions </a:t>
                      </a:r>
                      <a:endParaRPr lang="en-US" sz="2000" dirty="0"/>
                    </a:p>
                  </a:txBody>
                  <a:tcPr/>
                </a:tc>
                <a:tc>
                  <a:txBody>
                    <a:bodyPr/>
                    <a:lstStyle/>
                    <a:p>
                      <a:r>
                        <a:rPr lang="en-US" sz="2000" dirty="0" smtClean="0"/>
                        <a:t>Instructions to Forwarder, Declared</a:t>
                      </a:r>
                      <a:r>
                        <a:rPr lang="en-US" sz="2000" baseline="0" dirty="0" smtClean="0"/>
                        <a:t> Value for Carriage, Request for Insurance, Transport Mode, Incoterms, TIB/Carnet</a:t>
                      </a:r>
                      <a:endParaRPr lang="en-US" sz="2000" dirty="0"/>
                    </a:p>
                  </a:txBody>
                  <a:tcPr/>
                </a:tc>
                <a:tc>
                  <a:txBody>
                    <a:bodyPr/>
                    <a:lstStyle/>
                    <a:p>
                      <a:r>
                        <a:rPr lang="en-US" sz="2000" dirty="0" smtClean="0"/>
                        <a:t>9</a:t>
                      </a:r>
                      <a:endParaRPr lang="en-US" sz="2000" dirty="0"/>
                    </a:p>
                  </a:txBody>
                  <a:tcPr/>
                </a:tc>
              </a:tr>
            </a:tbl>
          </a:graphicData>
        </a:graphic>
      </p:graphicFrame>
      <p:sp>
        <p:nvSpPr>
          <p:cNvPr id="8" name="Rectangle 7"/>
          <p:cNvSpPr/>
          <p:nvPr/>
        </p:nvSpPr>
        <p:spPr>
          <a:xfrm>
            <a:off x="381000" y="719435"/>
            <a:ext cx="8305800" cy="523220"/>
          </a:xfrm>
          <a:prstGeom prst="rect">
            <a:avLst/>
          </a:prstGeom>
        </p:spPr>
        <p:txBody>
          <a:bodyPr wrap="square">
            <a:spAutoFit/>
          </a:bodyPr>
          <a:lstStyle/>
          <a:p>
            <a:r>
              <a:rPr lang="en-US" sz="2800" dirty="0" smtClean="0"/>
              <a:t>SLI is available at </a:t>
            </a:r>
            <a:r>
              <a:rPr lang="en-US" sz="2800" dirty="0" smtClean="0">
                <a:hlinkClick r:id="rId5"/>
              </a:rPr>
              <a:t>www.walkerscm.com/trade-tools/</a:t>
            </a:r>
            <a:r>
              <a:rPr lang="en-US" sz="2800" dirty="0" smtClean="0"/>
              <a:t> </a:t>
            </a:r>
            <a:endParaRPr lang="en-US" sz="2800" dirty="0"/>
          </a:p>
        </p:txBody>
      </p:sp>
      <p:sp>
        <p:nvSpPr>
          <p:cNvPr id="9" name="TextBox 8"/>
          <p:cNvSpPr txBox="1"/>
          <p:nvPr/>
        </p:nvSpPr>
        <p:spPr>
          <a:xfrm>
            <a:off x="274320" y="0"/>
            <a:ext cx="7178903" cy="584775"/>
          </a:xfrm>
          <a:prstGeom prst="rect">
            <a:avLst/>
          </a:prstGeom>
          <a:noFill/>
        </p:spPr>
        <p:txBody>
          <a:bodyPr wrap="square" rtlCol="0">
            <a:spAutoFit/>
          </a:bodyPr>
          <a:lstStyle/>
          <a:p>
            <a:r>
              <a:rPr lang="en-US" sz="3200" dirty="0" smtClean="0">
                <a:solidFill>
                  <a:schemeClr val="bg1"/>
                </a:solidFill>
              </a:rPr>
              <a:t>Index</a:t>
            </a:r>
            <a:endParaRPr lang="en-US" sz="3200" dirty="0">
              <a:solidFill>
                <a:schemeClr val="bg1"/>
              </a:solidFill>
            </a:endParaRPr>
          </a:p>
        </p:txBody>
      </p:sp>
      <p:pic>
        <p:nvPicPr>
          <p:cNvPr id="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67417"/>
            <a:ext cx="609600" cy="609600"/>
          </a:xfrm>
          <a:prstGeom prst="rect">
            <a:avLst/>
          </a:prstGeom>
        </p:spPr>
      </p:pic>
    </p:spTree>
    <p:extLst>
      <p:ext uri="{BB962C8B-B14F-4D97-AF65-F5344CB8AC3E}">
        <p14:creationId xmlns:p14="http://schemas.microsoft.com/office/powerpoint/2010/main" val="3821596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4000">
        <p15:prstTrans prst="airplane"/>
      </p:transition>
    </mc:Choice>
    <mc:Fallback>
      <p:transition spd="slow" advClick="0" advTm="3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8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52511277"/>
              </p:ext>
            </p:extLst>
          </p:nvPr>
        </p:nvGraphicFramePr>
        <p:xfrm>
          <a:off x="381000" y="1261070"/>
          <a:ext cx="8305800" cy="4053840"/>
        </p:xfrm>
        <a:graphic>
          <a:graphicData uri="http://schemas.openxmlformats.org/drawingml/2006/table">
            <a:tbl>
              <a:tblPr firstRow="1" bandRow="1">
                <a:tableStyleId>{F5AB1C69-6EDB-4FF4-983F-18BD219EF322}</a:tableStyleId>
              </a:tblPr>
              <a:tblGrid>
                <a:gridCol w="1866900"/>
                <a:gridCol w="4830791"/>
                <a:gridCol w="1608109"/>
              </a:tblGrid>
              <a:tr h="370840">
                <a:tc>
                  <a:txBody>
                    <a:bodyPr/>
                    <a:lstStyle/>
                    <a:p>
                      <a:r>
                        <a:rPr lang="en-US" sz="2800" dirty="0" smtClean="0"/>
                        <a:t>Field</a:t>
                      </a:r>
                      <a:r>
                        <a:rPr lang="en-US" sz="2800" baseline="0" dirty="0" smtClean="0"/>
                        <a:t> Numbers</a:t>
                      </a:r>
                      <a:endParaRPr lang="en-US" sz="2800" dirty="0"/>
                    </a:p>
                  </a:txBody>
                  <a:tcPr/>
                </a:tc>
                <a:tc>
                  <a:txBody>
                    <a:bodyPr/>
                    <a:lstStyle/>
                    <a:p>
                      <a:r>
                        <a:rPr lang="en-US" sz="2800" dirty="0" smtClean="0"/>
                        <a:t>Content</a:t>
                      </a:r>
                      <a:endParaRPr lang="en-US" sz="2800" dirty="0"/>
                    </a:p>
                  </a:txBody>
                  <a:tcPr/>
                </a:tc>
                <a:tc>
                  <a:txBody>
                    <a:bodyPr/>
                    <a:lstStyle/>
                    <a:p>
                      <a:r>
                        <a:rPr lang="en-US" sz="2800" dirty="0" smtClean="0"/>
                        <a:t>Slide Number</a:t>
                      </a:r>
                      <a:endParaRPr lang="en-US" sz="2800" dirty="0"/>
                    </a:p>
                  </a:txBody>
                  <a:tcPr/>
                </a:tc>
              </a:tr>
              <a:tr h="370840">
                <a:tc>
                  <a:txBody>
                    <a:bodyPr/>
                    <a:lstStyle/>
                    <a:p>
                      <a:r>
                        <a:rPr lang="en-US" sz="2000" dirty="0" smtClean="0"/>
                        <a:t>25 through</a:t>
                      </a:r>
                      <a:r>
                        <a:rPr lang="en-US" sz="2000" baseline="0" dirty="0" smtClean="0"/>
                        <a:t> 29</a:t>
                      </a:r>
                      <a:endParaRPr lang="en-US" sz="2000" dirty="0"/>
                    </a:p>
                  </a:txBody>
                  <a:tcPr/>
                </a:tc>
                <a:tc>
                  <a:txBody>
                    <a:bodyPr/>
                    <a:lstStyle/>
                    <a:p>
                      <a:r>
                        <a:rPr lang="en-US" sz="2000" dirty="0" smtClean="0"/>
                        <a:t>Domestic/Foreign,</a:t>
                      </a:r>
                      <a:r>
                        <a:rPr lang="en-US" sz="2000" baseline="0" dirty="0" smtClean="0"/>
                        <a:t> Schedule B/HTS number &amp; description; Schedule B quantity, DDTC Quantity, Shipping Weight</a:t>
                      </a:r>
                      <a:endParaRPr lang="en-US" sz="2000" dirty="0"/>
                    </a:p>
                  </a:txBody>
                  <a:tcPr/>
                </a:tc>
                <a:tc>
                  <a:txBody>
                    <a:bodyPr/>
                    <a:lstStyle/>
                    <a:p>
                      <a:r>
                        <a:rPr lang="en-US" sz="2000" dirty="0" smtClean="0"/>
                        <a:t>10</a:t>
                      </a:r>
                      <a:endParaRPr lang="en-US" sz="2000" dirty="0"/>
                    </a:p>
                  </a:txBody>
                  <a:tcPr/>
                </a:tc>
              </a:tr>
              <a:tr h="370840">
                <a:tc>
                  <a:txBody>
                    <a:bodyPr/>
                    <a:lstStyle/>
                    <a:p>
                      <a:r>
                        <a:rPr lang="en-US" sz="2000" dirty="0" smtClean="0"/>
                        <a:t>30 through 32</a:t>
                      </a:r>
                      <a:endParaRPr lang="en-US" sz="2000" dirty="0"/>
                    </a:p>
                  </a:txBody>
                  <a:tcPr/>
                </a:tc>
                <a:tc>
                  <a:txBody>
                    <a:bodyPr/>
                    <a:lstStyle/>
                    <a:p>
                      <a:r>
                        <a:rPr lang="en-US" sz="2000" dirty="0" smtClean="0"/>
                        <a:t>ECCN,</a:t>
                      </a:r>
                      <a:r>
                        <a:rPr lang="en-US" sz="2000" baseline="0" dirty="0" smtClean="0"/>
                        <a:t> EAR99, USML Category, SME, Export License or Exemption</a:t>
                      </a:r>
                      <a:endParaRPr lang="en-US" sz="2000" dirty="0"/>
                    </a:p>
                  </a:txBody>
                  <a:tcPr/>
                </a:tc>
                <a:tc>
                  <a:txBody>
                    <a:bodyPr/>
                    <a:lstStyle/>
                    <a:p>
                      <a:r>
                        <a:rPr lang="en-US" sz="2000" dirty="0" smtClean="0"/>
                        <a:t>11</a:t>
                      </a:r>
                      <a:endParaRPr lang="en-US" sz="2000" dirty="0"/>
                    </a:p>
                  </a:txBody>
                  <a:tcPr/>
                </a:tc>
              </a:tr>
              <a:tr h="370840">
                <a:tc>
                  <a:txBody>
                    <a:bodyPr/>
                    <a:lstStyle/>
                    <a:p>
                      <a:r>
                        <a:rPr lang="en-US" sz="2000" dirty="0" smtClean="0"/>
                        <a:t>33</a:t>
                      </a:r>
                      <a:r>
                        <a:rPr lang="en-US" sz="2000" baseline="0" dirty="0" smtClean="0"/>
                        <a:t> through 34</a:t>
                      </a:r>
                      <a:endParaRPr lang="en-US" sz="2000" dirty="0"/>
                    </a:p>
                  </a:txBody>
                  <a:tcPr/>
                </a:tc>
                <a:tc>
                  <a:txBody>
                    <a:bodyPr/>
                    <a:lstStyle/>
                    <a:p>
                      <a:r>
                        <a:rPr lang="en-US" sz="2000" dirty="0" smtClean="0"/>
                        <a:t>Value – Port of Export, Export License Value</a:t>
                      </a:r>
                      <a:endParaRPr lang="en-US" sz="2000" dirty="0"/>
                    </a:p>
                  </a:txBody>
                  <a:tcPr/>
                </a:tc>
                <a:tc>
                  <a:txBody>
                    <a:bodyPr/>
                    <a:lstStyle/>
                    <a:p>
                      <a:r>
                        <a:rPr lang="en-US" sz="2000" dirty="0" smtClean="0"/>
                        <a:t>12</a:t>
                      </a:r>
                      <a:endParaRPr lang="en-US" sz="2000" dirty="0"/>
                    </a:p>
                  </a:txBody>
                  <a:tcPr/>
                </a:tc>
              </a:tr>
              <a:tr h="370840">
                <a:tc>
                  <a:txBody>
                    <a:bodyPr/>
                    <a:lstStyle/>
                    <a:p>
                      <a:r>
                        <a:rPr lang="en-US" sz="2000" dirty="0" smtClean="0"/>
                        <a:t>35 through 38</a:t>
                      </a:r>
                      <a:endParaRPr lang="en-US" sz="2000" dirty="0"/>
                    </a:p>
                  </a:txBody>
                  <a:tcPr/>
                </a:tc>
                <a:tc>
                  <a:txBody>
                    <a:bodyPr/>
                    <a:lstStyle/>
                    <a:p>
                      <a:r>
                        <a:rPr lang="en-US" sz="2000" dirty="0" smtClean="0"/>
                        <a:t>DDTC Application Registration</a:t>
                      </a:r>
                      <a:r>
                        <a:rPr lang="en-US" sz="2000" baseline="0" dirty="0" smtClean="0"/>
                        <a:t> No., Eligible Party Certification; Goods under $2500; EEI (AES ) filing authorization</a:t>
                      </a:r>
                      <a:endParaRPr lang="en-US" sz="2000" dirty="0"/>
                    </a:p>
                  </a:txBody>
                  <a:tcPr/>
                </a:tc>
                <a:tc>
                  <a:txBody>
                    <a:bodyPr/>
                    <a:lstStyle/>
                    <a:p>
                      <a:r>
                        <a:rPr lang="en-US" sz="2000" dirty="0" smtClean="0"/>
                        <a:t>13</a:t>
                      </a:r>
                      <a:endParaRPr lang="en-US" sz="2000" dirty="0"/>
                    </a:p>
                  </a:txBody>
                  <a:tcPr/>
                </a:tc>
              </a:tr>
            </a:tbl>
          </a:graphicData>
        </a:graphic>
      </p:graphicFrame>
      <p:sp>
        <p:nvSpPr>
          <p:cNvPr id="8" name="Rectangle 7"/>
          <p:cNvSpPr/>
          <p:nvPr/>
        </p:nvSpPr>
        <p:spPr>
          <a:xfrm>
            <a:off x="381000" y="719435"/>
            <a:ext cx="8305800" cy="523220"/>
          </a:xfrm>
          <a:prstGeom prst="rect">
            <a:avLst/>
          </a:prstGeom>
        </p:spPr>
        <p:txBody>
          <a:bodyPr wrap="square">
            <a:spAutoFit/>
          </a:bodyPr>
          <a:lstStyle/>
          <a:p>
            <a:r>
              <a:rPr lang="en-US" sz="2800" dirty="0" smtClean="0"/>
              <a:t>SLI is available at </a:t>
            </a:r>
            <a:r>
              <a:rPr lang="en-US" sz="2800" dirty="0" smtClean="0">
                <a:hlinkClick r:id="rId5"/>
              </a:rPr>
              <a:t>www.walkerscm.com/trade-tools/</a:t>
            </a:r>
            <a:r>
              <a:rPr lang="en-US" sz="2800" dirty="0" smtClean="0"/>
              <a:t> </a:t>
            </a:r>
            <a:endParaRPr lang="en-US" sz="2800" dirty="0"/>
          </a:p>
        </p:txBody>
      </p:sp>
      <p:sp>
        <p:nvSpPr>
          <p:cNvPr id="9" name="TextBox 8"/>
          <p:cNvSpPr txBox="1"/>
          <p:nvPr/>
        </p:nvSpPr>
        <p:spPr>
          <a:xfrm>
            <a:off x="274320" y="0"/>
            <a:ext cx="7178903" cy="584775"/>
          </a:xfrm>
          <a:prstGeom prst="rect">
            <a:avLst/>
          </a:prstGeom>
          <a:noFill/>
        </p:spPr>
        <p:txBody>
          <a:bodyPr wrap="square" rtlCol="0">
            <a:spAutoFit/>
          </a:bodyPr>
          <a:lstStyle/>
          <a:p>
            <a:r>
              <a:rPr lang="en-US" sz="3200" dirty="0" smtClean="0">
                <a:solidFill>
                  <a:schemeClr val="bg1"/>
                </a:solidFill>
              </a:rPr>
              <a:t>Index</a:t>
            </a:r>
            <a:endParaRPr lang="en-US" sz="3200" dirty="0">
              <a:solidFill>
                <a:schemeClr val="bg1"/>
              </a:solidFill>
            </a:endParaRPr>
          </a:p>
        </p:txBody>
      </p:sp>
      <p:pic>
        <p:nvPicPr>
          <p:cNvPr id="3"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2505"/>
            <a:ext cx="609600" cy="609600"/>
          </a:xfrm>
          <a:prstGeom prst="rect">
            <a:avLst/>
          </a:prstGeom>
        </p:spPr>
      </p:pic>
    </p:spTree>
    <p:extLst>
      <p:ext uri="{BB962C8B-B14F-4D97-AF65-F5344CB8AC3E}">
        <p14:creationId xmlns:p14="http://schemas.microsoft.com/office/powerpoint/2010/main" val="992618436"/>
      </p:ext>
    </p:extLst>
  </p:cSld>
  <p:clrMapOvr>
    <a:masterClrMapping/>
  </p:clrMapOvr>
  <mc:AlternateContent xmlns:mc="http://schemas.openxmlformats.org/markup-compatibility/2006">
    <mc:Choice xmlns:p15="http://schemas.microsoft.com/office/powerpoint/2012/main" Requires="p15">
      <p:transition spd="slow" advClick="0" advTm="22000">
        <p15:prstTrans prst="airplane"/>
      </p:transition>
    </mc:Choice>
    <mc:Fallback>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99701329"/>
              </p:ext>
            </p:extLst>
          </p:nvPr>
        </p:nvGraphicFramePr>
        <p:xfrm>
          <a:off x="381000" y="1261070"/>
          <a:ext cx="8305800" cy="2651760"/>
        </p:xfrm>
        <a:graphic>
          <a:graphicData uri="http://schemas.openxmlformats.org/drawingml/2006/table">
            <a:tbl>
              <a:tblPr firstRow="1" bandRow="1">
                <a:tableStyleId>{F5AB1C69-6EDB-4FF4-983F-18BD219EF322}</a:tableStyleId>
              </a:tblPr>
              <a:tblGrid>
                <a:gridCol w="1866900"/>
                <a:gridCol w="4830791"/>
                <a:gridCol w="1608109"/>
              </a:tblGrid>
              <a:tr h="370840">
                <a:tc>
                  <a:txBody>
                    <a:bodyPr/>
                    <a:lstStyle/>
                    <a:p>
                      <a:r>
                        <a:rPr lang="en-US" sz="2800" dirty="0" smtClean="0"/>
                        <a:t>Field</a:t>
                      </a:r>
                      <a:r>
                        <a:rPr lang="en-US" sz="2800" baseline="0" dirty="0" smtClean="0"/>
                        <a:t> Numbers</a:t>
                      </a:r>
                      <a:endParaRPr lang="en-US" sz="2800" dirty="0"/>
                    </a:p>
                  </a:txBody>
                  <a:tcPr/>
                </a:tc>
                <a:tc>
                  <a:txBody>
                    <a:bodyPr/>
                    <a:lstStyle/>
                    <a:p>
                      <a:r>
                        <a:rPr lang="en-US" sz="2800" dirty="0" smtClean="0"/>
                        <a:t>Content</a:t>
                      </a:r>
                      <a:endParaRPr lang="en-US" sz="2800" dirty="0"/>
                    </a:p>
                  </a:txBody>
                  <a:tcPr/>
                </a:tc>
                <a:tc>
                  <a:txBody>
                    <a:bodyPr/>
                    <a:lstStyle/>
                    <a:p>
                      <a:r>
                        <a:rPr lang="en-US" sz="2800" dirty="0" smtClean="0"/>
                        <a:t>Slide Number</a:t>
                      </a:r>
                      <a:endParaRPr lang="en-US" sz="2800" dirty="0"/>
                    </a:p>
                  </a:txBody>
                  <a:tcPr/>
                </a:tc>
              </a:tr>
              <a:tr h="370840">
                <a:tc>
                  <a:txBody>
                    <a:bodyPr/>
                    <a:lstStyle/>
                    <a:p>
                      <a:r>
                        <a:rPr lang="en-US" sz="2000" dirty="0" smtClean="0"/>
                        <a:t>39 through 43</a:t>
                      </a:r>
                      <a:endParaRPr lang="en-US" sz="2000" dirty="0"/>
                    </a:p>
                  </a:txBody>
                  <a:tcPr/>
                </a:tc>
                <a:tc>
                  <a:txBody>
                    <a:bodyPr/>
                    <a:lstStyle/>
                    <a:p>
                      <a:r>
                        <a:rPr lang="en-US" sz="2000" dirty="0" smtClean="0"/>
                        <a:t>Certification statement;</a:t>
                      </a:r>
                      <a:r>
                        <a:rPr lang="en-US" sz="2000" baseline="0" dirty="0" smtClean="0"/>
                        <a:t> Consent to Screen; Email; Telephone; Name of Authorized officer or employee</a:t>
                      </a:r>
                      <a:endParaRPr lang="en-US" sz="2000" dirty="0"/>
                    </a:p>
                  </a:txBody>
                  <a:tcPr/>
                </a:tc>
                <a:tc>
                  <a:txBody>
                    <a:bodyPr/>
                    <a:lstStyle/>
                    <a:p>
                      <a:r>
                        <a:rPr lang="en-US" sz="2000" dirty="0" smtClean="0"/>
                        <a:t>14</a:t>
                      </a:r>
                      <a:endParaRPr lang="en-US" sz="2000" dirty="0"/>
                    </a:p>
                  </a:txBody>
                  <a:tcPr/>
                </a:tc>
              </a:tr>
              <a:tr h="370840">
                <a:tc>
                  <a:txBody>
                    <a:bodyPr/>
                    <a:lstStyle/>
                    <a:p>
                      <a:r>
                        <a:rPr lang="en-US" sz="2000" dirty="0" smtClean="0"/>
                        <a:t>44 through</a:t>
                      </a:r>
                      <a:r>
                        <a:rPr lang="en-US" sz="2000" baseline="0" dirty="0" smtClean="0"/>
                        <a:t> 47</a:t>
                      </a:r>
                      <a:endParaRPr lang="en-US" sz="2000" dirty="0"/>
                    </a:p>
                  </a:txBody>
                  <a:tcPr/>
                </a:tc>
                <a:tc>
                  <a:txBody>
                    <a:bodyPr/>
                    <a:lstStyle/>
                    <a:p>
                      <a:r>
                        <a:rPr lang="en-US" sz="2000" dirty="0" smtClean="0"/>
                        <a:t>Signature,</a:t>
                      </a:r>
                      <a:r>
                        <a:rPr lang="en-US" sz="2000" baseline="0" dirty="0" smtClean="0"/>
                        <a:t> Title, Date, Electronic Signature Validation Indicator</a:t>
                      </a:r>
                      <a:endParaRPr lang="en-US" sz="2000" dirty="0"/>
                    </a:p>
                  </a:txBody>
                  <a:tcPr/>
                </a:tc>
                <a:tc>
                  <a:txBody>
                    <a:bodyPr/>
                    <a:lstStyle/>
                    <a:p>
                      <a:r>
                        <a:rPr lang="en-US" sz="2000" dirty="0" smtClean="0"/>
                        <a:t>15</a:t>
                      </a:r>
                      <a:endParaRPr lang="en-US" sz="2000" dirty="0"/>
                    </a:p>
                  </a:txBody>
                  <a:tcPr/>
                </a:tc>
              </a:tr>
            </a:tbl>
          </a:graphicData>
        </a:graphic>
      </p:graphicFrame>
      <p:sp>
        <p:nvSpPr>
          <p:cNvPr id="8" name="Rectangle 7"/>
          <p:cNvSpPr/>
          <p:nvPr/>
        </p:nvSpPr>
        <p:spPr>
          <a:xfrm>
            <a:off x="381000" y="719435"/>
            <a:ext cx="8305800" cy="523220"/>
          </a:xfrm>
          <a:prstGeom prst="rect">
            <a:avLst/>
          </a:prstGeom>
        </p:spPr>
        <p:txBody>
          <a:bodyPr wrap="square">
            <a:spAutoFit/>
          </a:bodyPr>
          <a:lstStyle/>
          <a:p>
            <a:r>
              <a:rPr lang="en-US" sz="2800" dirty="0" smtClean="0"/>
              <a:t>SLI is available at </a:t>
            </a:r>
            <a:r>
              <a:rPr lang="en-US" sz="2800" dirty="0" smtClean="0">
                <a:hlinkClick r:id="rId5"/>
              </a:rPr>
              <a:t>www.walkerscm.com/trade-tools/</a:t>
            </a:r>
            <a:r>
              <a:rPr lang="en-US" sz="2800" dirty="0" smtClean="0"/>
              <a:t> </a:t>
            </a:r>
            <a:endParaRPr lang="en-US" sz="2800" dirty="0"/>
          </a:p>
        </p:txBody>
      </p:sp>
      <p:sp>
        <p:nvSpPr>
          <p:cNvPr id="9" name="TextBox 8"/>
          <p:cNvSpPr txBox="1"/>
          <p:nvPr/>
        </p:nvSpPr>
        <p:spPr>
          <a:xfrm>
            <a:off x="274320" y="0"/>
            <a:ext cx="7178903" cy="584775"/>
          </a:xfrm>
          <a:prstGeom prst="rect">
            <a:avLst/>
          </a:prstGeom>
          <a:noFill/>
        </p:spPr>
        <p:txBody>
          <a:bodyPr wrap="square" rtlCol="0">
            <a:spAutoFit/>
          </a:bodyPr>
          <a:lstStyle/>
          <a:p>
            <a:r>
              <a:rPr lang="en-US" sz="3200" dirty="0" smtClean="0">
                <a:solidFill>
                  <a:schemeClr val="bg1"/>
                </a:solidFill>
              </a:rPr>
              <a:t>Index</a:t>
            </a:r>
            <a:endParaRPr lang="en-US" sz="3200" dirty="0">
              <a:solidFill>
                <a:schemeClr val="bg1"/>
              </a:solidFill>
            </a:endParaRPr>
          </a:p>
        </p:txBody>
      </p:sp>
      <p:pic>
        <p:nvPicPr>
          <p:cNvPr id="4"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2505"/>
            <a:ext cx="609600" cy="609600"/>
          </a:xfrm>
          <a:prstGeom prst="rect">
            <a:avLst/>
          </a:prstGeom>
        </p:spPr>
      </p:pic>
    </p:spTree>
    <p:extLst>
      <p:ext uri="{BB962C8B-B14F-4D97-AF65-F5344CB8AC3E}">
        <p14:creationId xmlns:p14="http://schemas.microsoft.com/office/powerpoint/2010/main" val="2302690235"/>
      </p:ext>
    </p:extLst>
  </p:cSld>
  <p:clrMapOvr>
    <a:masterClrMapping/>
  </p:clrMapOvr>
  <mc:AlternateContent xmlns:mc="http://schemas.openxmlformats.org/markup-compatibility/2006">
    <mc:Choice xmlns:p15="http://schemas.microsoft.com/office/powerpoint/2012/main" Requires="p15">
      <p:transition advClick="0" advTm="14000">
        <p15:prstTrans prst="airplane"/>
      </p:transition>
    </mc:Choice>
    <mc:Fallback>
      <p:transition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5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 y="931653"/>
            <a:ext cx="8869680" cy="1077218"/>
          </a:xfrm>
          <a:prstGeom prst="rect">
            <a:avLst/>
          </a:prstGeom>
          <a:noFill/>
        </p:spPr>
        <p:txBody>
          <a:bodyPr wrap="square" rtlCol="0">
            <a:spAutoFit/>
          </a:bodyPr>
          <a:lstStyle/>
          <a:p>
            <a:r>
              <a:rPr lang="en-US" sz="3200" dirty="0" smtClean="0"/>
              <a:t>Shipper’s Name, Address, Freight Location Company and Freight Location Address (if applicable)</a:t>
            </a:r>
            <a:endParaRPr lang="en-US" sz="3200" dirty="0"/>
          </a:p>
        </p:txBody>
      </p:sp>
      <p:sp>
        <p:nvSpPr>
          <p:cNvPr id="4" name="TextBox 3"/>
          <p:cNvSpPr txBox="1"/>
          <p:nvPr/>
        </p:nvSpPr>
        <p:spPr>
          <a:xfrm>
            <a:off x="274320" y="0"/>
            <a:ext cx="7178903" cy="584775"/>
          </a:xfrm>
          <a:prstGeom prst="rect">
            <a:avLst/>
          </a:prstGeom>
          <a:noFill/>
        </p:spPr>
        <p:txBody>
          <a:bodyPr wrap="square" rtlCol="0">
            <a:spAutoFit/>
          </a:bodyPr>
          <a:lstStyle/>
          <a:p>
            <a:r>
              <a:rPr lang="en-US" sz="3200" dirty="0" smtClean="0">
                <a:solidFill>
                  <a:schemeClr val="bg1"/>
                </a:solidFill>
              </a:rPr>
              <a:t>Field 1 through Field 4 </a:t>
            </a:r>
            <a:endParaRPr lang="en-US" sz="3200" dirty="0">
              <a:solidFill>
                <a:schemeClr val="bg1"/>
              </a:solidFill>
            </a:endParaRPr>
          </a:p>
        </p:txBody>
      </p:sp>
      <p:pic>
        <p:nvPicPr>
          <p:cNvPr id="6"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5366" y="5047"/>
            <a:ext cx="609600" cy="609600"/>
          </a:xfrm>
          <a:prstGeom prst="rect">
            <a:avLst/>
          </a:prstGeom>
        </p:spPr>
      </p:pic>
      <p:pic>
        <p:nvPicPr>
          <p:cNvPr id="7" name="Picture 6"/>
          <p:cNvPicPr>
            <a:picLocks noChangeAspect="1"/>
          </p:cNvPicPr>
          <p:nvPr/>
        </p:nvPicPr>
        <p:blipFill>
          <a:blip r:embed="rId6"/>
          <a:stretch>
            <a:fillRect/>
          </a:stretch>
        </p:blipFill>
        <p:spPr>
          <a:xfrm>
            <a:off x="309211" y="2245519"/>
            <a:ext cx="8525577" cy="1788802"/>
          </a:xfrm>
          <a:prstGeom prst="rect">
            <a:avLst/>
          </a:prstGeom>
        </p:spPr>
      </p:pic>
    </p:spTree>
    <p:extLst>
      <p:ext uri="{BB962C8B-B14F-4D97-AF65-F5344CB8AC3E}">
        <p14:creationId xmlns:p14="http://schemas.microsoft.com/office/powerpoint/2010/main" val="32058301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33000">
        <p15:prstTrans prst="airplane"/>
      </p:transition>
    </mc:Choice>
    <mc:Fallback>
      <p:transition spd="slow" advClick="0" advTm="13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274320" y="2493942"/>
            <a:ext cx="8595360" cy="489889"/>
          </a:xfrm>
          <a:prstGeom prst="rect">
            <a:avLst/>
          </a:prstGeom>
        </p:spPr>
      </p:pic>
      <p:sp>
        <p:nvSpPr>
          <p:cNvPr id="4" name="TextBox 3"/>
          <p:cNvSpPr txBox="1"/>
          <p:nvPr/>
        </p:nvSpPr>
        <p:spPr>
          <a:xfrm>
            <a:off x="274320" y="0"/>
            <a:ext cx="7178903" cy="584775"/>
          </a:xfrm>
          <a:prstGeom prst="rect">
            <a:avLst/>
          </a:prstGeom>
          <a:noFill/>
        </p:spPr>
        <p:txBody>
          <a:bodyPr wrap="square" rtlCol="0">
            <a:spAutoFit/>
          </a:bodyPr>
          <a:lstStyle/>
          <a:p>
            <a:r>
              <a:rPr lang="en-US" sz="3200" dirty="0" smtClean="0">
                <a:solidFill>
                  <a:schemeClr val="bg1"/>
                </a:solidFill>
              </a:rPr>
              <a:t>Field 6 through Field 9</a:t>
            </a:r>
            <a:endParaRPr lang="en-US" sz="3200" dirty="0">
              <a:solidFill>
                <a:schemeClr val="bg1"/>
              </a:solidFill>
            </a:endParaRPr>
          </a:p>
        </p:txBody>
      </p:sp>
      <p:sp>
        <p:nvSpPr>
          <p:cNvPr id="6" name="Rectangle 5"/>
          <p:cNvSpPr/>
          <p:nvPr/>
        </p:nvSpPr>
        <p:spPr>
          <a:xfrm>
            <a:off x="698738" y="1052748"/>
            <a:ext cx="7496355" cy="1077218"/>
          </a:xfrm>
          <a:prstGeom prst="rect">
            <a:avLst/>
          </a:prstGeom>
        </p:spPr>
        <p:txBody>
          <a:bodyPr wrap="square">
            <a:spAutoFit/>
          </a:bodyPr>
          <a:lstStyle/>
          <a:p>
            <a:r>
              <a:rPr lang="en-US" sz="3200" dirty="0"/>
              <a:t>USPPI EIN (IRS) No, Related Parties</a:t>
            </a:r>
            <a:r>
              <a:rPr lang="en-US" sz="3200" dirty="0" smtClean="0"/>
              <a:t>,</a:t>
            </a:r>
          </a:p>
          <a:p>
            <a:r>
              <a:rPr lang="en-US" sz="3200" dirty="0" smtClean="0"/>
              <a:t>Routed </a:t>
            </a:r>
            <a:r>
              <a:rPr lang="en-US" sz="3200" dirty="0"/>
              <a:t>Transactions</a:t>
            </a:r>
          </a:p>
        </p:txBody>
      </p:sp>
      <p:pic>
        <p:nvPicPr>
          <p:cNvPr id="2"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2105" y="12032"/>
            <a:ext cx="609600" cy="609600"/>
          </a:xfrm>
          <a:prstGeom prst="rect">
            <a:avLst/>
          </a:prstGeom>
        </p:spPr>
      </p:pic>
    </p:spTree>
    <p:extLst>
      <p:ext uri="{BB962C8B-B14F-4D97-AF65-F5344CB8AC3E}">
        <p14:creationId xmlns:p14="http://schemas.microsoft.com/office/powerpoint/2010/main" val="34664365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10000">
        <p15:prstTrans prst="airplane"/>
      </p:transition>
    </mc:Choice>
    <mc:Fallback>
      <p:transition spd="slow" advClick="0" advTm="1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 y="931653"/>
            <a:ext cx="8869680" cy="1077218"/>
          </a:xfrm>
          <a:prstGeom prst="rect">
            <a:avLst/>
          </a:prstGeom>
          <a:noFill/>
        </p:spPr>
        <p:txBody>
          <a:bodyPr wrap="square" rtlCol="0">
            <a:spAutoFit/>
          </a:bodyPr>
          <a:lstStyle/>
          <a:p>
            <a:r>
              <a:rPr lang="en-US" sz="3200" dirty="0" smtClean="0"/>
              <a:t>Ultimate Consignee, Ultimate Consignee type; Intermediate Consignee</a:t>
            </a:r>
            <a:endParaRPr lang="en-US" sz="3200" dirty="0"/>
          </a:p>
        </p:txBody>
      </p:sp>
      <p:sp>
        <p:nvSpPr>
          <p:cNvPr id="4" name="TextBox 3"/>
          <p:cNvSpPr txBox="1"/>
          <p:nvPr/>
        </p:nvSpPr>
        <p:spPr>
          <a:xfrm>
            <a:off x="274320" y="0"/>
            <a:ext cx="7178903" cy="584775"/>
          </a:xfrm>
          <a:prstGeom prst="rect">
            <a:avLst/>
          </a:prstGeom>
          <a:noFill/>
        </p:spPr>
        <p:txBody>
          <a:bodyPr wrap="square" rtlCol="0">
            <a:spAutoFit/>
          </a:bodyPr>
          <a:lstStyle/>
          <a:p>
            <a:r>
              <a:rPr lang="en-US" sz="3200" dirty="0" smtClean="0">
                <a:solidFill>
                  <a:schemeClr val="bg1"/>
                </a:solidFill>
              </a:rPr>
              <a:t>Field 10 through Field 12.a</a:t>
            </a:r>
            <a:endParaRPr lang="en-US" sz="3200" dirty="0">
              <a:solidFill>
                <a:schemeClr val="bg1"/>
              </a:solidFill>
            </a:endParaRPr>
          </a:p>
        </p:txBody>
      </p:sp>
      <p:pic>
        <p:nvPicPr>
          <p:cNvPr id="5" name="Picture 4"/>
          <p:cNvPicPr>
            <a:picLocks noChangeAspect="1"/>
          </p:cNvPicPr>
          <p:nvPr/>
        </p:nvPicPr>
        <p:blipFill>
          <a:blip r:embed="rId5"/>
          <a:stretch>
            <a:fillRect/>
          </a:stretch>
        </p:blipFill>
        <p:spPr>
          <a:xfrm>
            <a:off x="274320" y="2136991"/>
            <a:ext cx="8595360" cy="1042131"/>
          </a:xfrm>
          <a:prstGeom prst="rect">
            <a:avLst/>
          </a:prstGeom>
        </p:spPr>
      </p:pic>
      <p:sp>
        <p:nvSpPr>
          <p:cNvPr id="6" name="Rectangle 5"/>
          <p:cNvSpPr/>
          <p:nvPr/>
        </p:nvSpPr>
        <p:spPr>
          <a:xfrm>
            <a:off x="274320" y="3307242"/>
            <a:ext cx="8869680" cy="3139321"/>
          </a:xfrm>
          <a:prstGeom prst="rect">
            <a:avLst/>
          </a:prstGeom>
        </p:spPr>
        <p:txBody>
          <a:bodyPr wrap="square">
            <a:spAutoFit/>
          </a:bodyPr>
          <a:lstStyle/>
          <a:p>
            <a:r>
              <a:rPr lang="en-US" b="1" dirty="0"/>
              <a:t>Direct Consumer </a:t>
            </a:r>
            <a:r>
              <a:rPr lang="en-US" dirty="0"/>
              <a:t>– a </a:t>
            </a:r>
            <a:r>
              <a:rPr lang="en-US" dirty="0" smtClean="0"/>
              <a:t>NON-Government </a:t>
            </a:r>
            <a:r>
              <a:rPr lang="en-US" dirty="0"/>
              <a:t>institution or enterprise or company that will consume or use the exported goods as a consumable, for its own internal processes as an input to the production of another good or as machinery or equipment that is part of a manufacturing process or a provision of services and will NOT resell or distribute the goods.</a:t>
            </a:r>
          </a:p>
          <a:p>
            <a:r>
              <a:rPr lang="en-US" b="1" dirty="0"/>
              <a:t>Government entity </a:t>
            </a:r>
            <a:r>
              <a:rPr lang="en-US" dirty="0"/>
              <a:t>– a government-owned or government-controlled agency,  institution, enterprise or company.</a:t>
            </a:r>
          </a:p>
          <a:p>
            <a:r>
              <a:rPr lang="en-US" b="1" dirty="0"/>
              <a:t>Reseller</a:t>
            </a:r>
            <a:r>
              <a:rPr lang="en-US" dirty="0"/>
              <a:t> – this is a NON-Government entity --  for example a retail store, a wholesaler, distributor, trading company, a reseller of the goods .. all independent of the government.  </a:t>
            </a:r>
          </a:p>
          <a:p>
            <a:r>
              <a:rPr lang="en-US" b="1" dirty="0"/>
              <a:t>Other/Unknown</a:t>
            </a:r>
            <a:r>
              <a:rPr lang="en-US" dirty="0"/>
              <a:t> – this would apply to an entity that does not fall under the 3 classifications noted above:  This choice should only be used in rare and exceptional cases as the above classifications cover virtually all consignees</a:t>
            </a:r>
            <a:r>
              <a:rPr lang="en-US" dirty="0" smtClean="0"/>
              <a:t>.</a:t>
            </a:r>
            <a:endParaRPr lang="en-US" dirty="0"/>
          </a:p>
        </p:txBody>
      </p:sp>
      <p:pic>
        <p:nvPicPr>
          <p:cNvPr id="7"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6274" y="0"/>
            <a:ext cx="609600" cy="609600"/>
          </a:xfrm>
          <a:prstGeom prst="rect">
            <a:avLst/>
          </a:prstGeom>
        </p:spPr>
      </p:pic>
    </p:spTree>
    <p:extLst>
      <p:ext uri="{BB962C8B-B14F-4D97-AF65-F5344CB8AC3E}">
        <p14:creationId xmlns:p14="http://schemas.microsoft.com/office/powerpoint/2010/main" val="12488515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08000">
        <p15:prstTrans prst="airplane"/>
      </p:transition>
    </mc:Choice>
    <mc:Fallback>
      <p:transition spd="slow" advClick="0" advTm="10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4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387924" y="2535281"/>
            <a:ext cx="8595360" cy="650896"/>
          </a:xfrm>
          <a:prstGeom prst="rect">
            <a:avLst/>
          </a:prstGeom>
        </p:spPr>
      </p:pic>
      <p:sp>
        <p:nvSpPr>
          <p:cNvPr id="5" name="Rectangle 4"/>
          <p:cNvSpPr/>
          <p:nvPr/>
        </p:nvSpPr>
        <p:spPr>
          <a:xfrm>
            <a:off x="251778" y="36780"/>
            <a:ext cx="4320222" cy="584775"/>
          </a:xfrm>
          <a:prstGeom prst="rect">
            <a:avLst/>
          </a:prstGeom>
        </p:spPr>
        <p:txBody>
          <a:bodyPr wrap="none">
            <a:spAutoFit/>
          </a:bodyPr>
          <a:lstStyle/>
          <a:p>
            <a:r>
              <a:rPr lang="en-US" sz="3200" dirty="0">
                <a:solidFill>
                  <a:schemeClr val="bg1"/>
                </a:solidFill>
              </a:rPr>
              <a:t>Field </a:t>
            </a:r>
            <a:r>
              <a:rPr lang="en-US" sz="3200" dirty="0" smtClean="0">
                <a:solidFill>
                  <a:schemeClr val="bg1"/>
                </a:solidFill>
              </a:rPr>
              <a:t>13 </a:t>
            </a:r>
            <a:r>
              <a:rPr lang="en-US" sz="3200" dirty="0">
                <a:solidFill>
                  <a:schemeClr val="bg1"/>
                </a:solidFill>
              </a:rPr>
              <a:t>through Field </a:t>
            </a:r>
            <a:r>
              <a:rPr lang="en-US" sz="3200" dirty="0" smtClean="0">
                <a:solidFill>
                  <a:schemeClr val="bg1"/>
                </a:solidFill>
              </a:rPr>
              <a:t>19</a:t>
            </a:r>
            <a:endParaRPr lang="en-US" sz="3200" dirty="0">
              <a:solidFill>
                <a:schemeClr val="bg1"/>
              </a:solidFill>
            </a:endParaRPr>
          </a:p>
        </p:txBody>
      </p:sp>
      <p:sp>
        <p:nvSpPr>
          <p:cNvPr id="6" name="TextBox 5"/>
          <p:cNvSpPr txBox="1"/>
          <p:nvPr/>
        </p:nvSpPr>
        <p:spPr>
          <a:xfrm>
            <a:off x="137160" y="931653"/>
            <a:ext cx="8869680" cy="1569660"/>
          </a:xfrm>
          <a:prstGeom prst="rect">
            <a:avLst/>
          </a:prstGeom>
          <a:noFill/>
        </p:spPr>
        <p:txBody>
          <a:bodyPr wrap="square" rtlCol="0">
            <a:spAutoFit/>
          </a:bodyPr>
          <a:lstStyle/>
          <a:p>
            <a:r>
              <a:rPr lang="en-US" sz="3200" dirty="0" smtClean="0"/>
              <a:t>State of Origin, Country of Ultimate Destination, Hazardous Material, In-Bond Code, Entry Number, FTZ Identifier, Form of Payment</a:t>
            </a:r>
            <a:endParaRPr lang="en-US" sz="3200" dirty="0"/>
          </a:p>
        </p:txBody>
      </p:sp>
      <p:pic>
        <p:nvPicPr>
          <p:cNvPr id="2"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97240" y="64854"/>
            <a:ext cx="609600" cy="609600"/>
          </a:xfrm>
          <a:prstGeom prst="rect">
            <a:avLst/>
          </a:prstGeom>
        </p:spPr>
      </p:pic>
      <p:sp>
        <p:nvSpPr>
          <p:cNvPr id="7" name="TextBox 6"/>
          <p:cNvSpPr txBox="1"/>
          <p:nvPr/>
        </p:nvSpPr>
        <p:spPr>
          <a:xfrm rot="10800000" flipV="1">
            <a:off x="387923" y="3689812"/>
            <a:ext cx="8467317" cy="2031325"/>
          </a:xfrm>
          <a:prstGeom prst="rect">
            <a:avLst/>
          </a:prstGeom>
          <a:noFill/>
        </p:spPr>
        <p:txBody>
          <a:bodyPr wrap="square" rtlCol="0">
            <a:spAutoFit/>
          </a:bodyPr>
          <a:lstStyle/>
          <a:p>
            <a:r>
              <a:rPr lang="en-US" b="1" dirty="0" smtClean="0"/>
              <a:t>Field 16: In-Bond Code</a:t>
            </a:r>
          </a:p>
          <a:p>
            <a:r>
              <a:rPr lang="en-US" dirty="0"/>
              <a:t> </a:t>
            </a:r>
            <a:r>
              <a:rPr lang="en-US" dirty="0" smtClean="0"/>
              <a:t>  If </a:t>
            </a:r>
            <a:r>
              <a:rPr lang="en-US" dirty="0"/>
              <a:t>the cargo is NOT </a:t>
            </a:r>
            <a:r>
              <a:rPr lang="en-US" dirty="0" smtClean="0"/>
              <a:t>MOVING IN </a:t>
            </a:r>
            <a:r>
              <a:rPr lang="en-US" dirty="0"/>
              <a:t>BOND – indicate   “70” – Not in Bond.</a:t>
            </a:r>
          </a:p>
          <a:p>
            <a:r>
              <a:rPr lang="en-US" dirty="0" smtClean="0"/>
              <a:t>   If the cargo IS MOVING IN BOND, one of the following are to be utilized: </a:t>
            </a:r>
            <a:endParaRPr lang="en-US" dirty="0"/>
          </a:p>
          <a:p>
            <a:r>
              <a:rPr lang="en-US" dirty="0" smtClean="0"/>
              <a:t>   36 </a:t>
            </a:r>
            <a:r>
              <a:rPr lang="en-US" dirty="0"/>
              <a:t>= warehouse withdrawal for immediate export (IE)</a:t>
            </a:r>
          </a:p>
          <a:p>
            <a:r>
              <a:rPr lang="en-US" dirty="0" smtClean="0"/>
              <a:t>   37 </a:t>
            </a:r>
            <a:r>
              <a:rPr lang="en-US" dirty="0"/>
              <a:t>= warehouse withdrawal for transportation and exportation (T &amp; E)</a:t>
            </a:r>
          </a:p>
          <a:p>
            <a:r>
              <a:rPr lang="en-US" dirty="0" smtClean="0"/>
              <a:t>   67 </a:t>
            </a:r>
            <a:r>
              <a:rPr lang="en-US" dirty="0"/>
              <a:t>= IE from a Foreign Trade Zone (FTZ</a:t>
            </a:r>
            <a:r>
              <a:rPr lang="en-US" dirty="0" smtClean="0"/>
              <a:t>)  </a:t>
            </a:r>
            <a:r>
              <a:rPr lang="en-US" dirty="0"/>
              <a:t>FTZ identifier must be </a:t>
            </a:r>
            <a:r>
              <a:rPr lang="en-US" dirty="0" smtClean="0"/>
              <a:t>inserted in </a:t>
            </a:r>
            <a:r>
              <a:rPr lang="en-US" dirty="0"/>
              <a:t>Field 18</a:t>
            </a:r>
          </a:p>
          <a:p>
            <a:r>
              <a:rPr lang="en-US" dirty="0" smtClean="0"/>
              <a:t>   68 </a:t>
            </a:r>
            <a:r>
              <a:rPr lang="en-US" dirty="0"/>
              <a:t>= T&amp;E from a foreign trade Zone (FTZ) </a:t>
            </a:r>
            <a:r>
              <a:rPr lang="en-US" dirty="0" smtClean="0"/>
              <a:t> </a:t>
            </a:r>
            <a:r>
              <a:rPr lang="en-US" dirty="0"/>
              <a:t>FTZ identifier must be </a:t>
            </a:r>
            <a:r>
              <a:rPr lang="en-US" dirty="0" smtClean="0"/>
              <a:t>inserted in </a:t>
            </a:r>
            <a:r>
              <a:rPr lang="en-US" dirty="0"/>
              <a:t>Field 18</a:t>
            </a:r>
          </a:p>
        </p:txBody>
      </p:sp>
    </p:spTree>
    <p:extLst>
      <p:ext uri="{BB962C8B-B14F-4D97-AF65-F5344CB8AC3E}">
        <p14:creationId xmlns:p14="http://schemas.microsoft.com/office/powerpoint/2010/main" val="12213140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99000">
        <p15:prstTrans prst="airplane"/>
      </p:transition>
    </mc:Choice>
    <mc:Fallback>
      <p:transition spd="slow" advClick="0" advTm="19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18113</TotalTime>
  <Words>2651</Words>
  <Application>Microsoft Office PowerPoint</Application>
  <PresentationFormat>On-screen Show (4:3)</PresentationFormat>
  <Paragraphs>235</Paragraphs>
  <Slides>16</Slides>
  <Notes>16</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Lato</vt:lpstr>
      <vt:lpstr>Calibri</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Walker SCM</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Troy Mason</dc:creator>
  <cp:lastModifiedBy>Paul J. Backstrom</cp:lastModifiedBy>
  <cp:revision>877</cp:revision>
  <cp:lastPrinted>2016-04-20T18:54:54Z</cp:lastPrinted>
  <dcterms:created xsi:type="dcterms:W3CDTF">2013-08-14T12:12:20Z</dcterms:created>
  <dcterms:modified xsi:type="dcterms:W3CDTF">2016-04-21T17:21:14Z</dcterms:modified>
</cp:coreProperties>
</file>